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2.svg" ContentType="image/svg+xml"/>
  <Override PartName="/ppt/media/image24.svg" ContentType="image/svg+xml"/>
  <Override PartName="/ppt/media/image2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8958" r:id="rId3"/>
    <p:sldId id="8959" r:id="rId4"/>
    <p:sldId id="8960" r:id="rId5"/>
    <p:sldId id="567" r:id="rId6"/>
    <p:sldId id="9149" r:id="rId8"/>
    <p:sldId id="9148" r:id="rId9"/>
    <p:sldId id="9151" r:id="rId10"/>
    <p:sldId id="9152" r:id="rId11"/>
    <p:sldId id="9154" r:id="rId12"/>
    <p:sldId id="9155" r:id="rId13"/>
    <p:sldId id="9156" r:id="rId14"/>
    <p:sldId id="8942" r:id="rId15"/>
    <p:sldId id="9157" r:id="rId16"/>
    <p:sldId id="9158" r:id="rId17"/>
    <p:sldId id="9159" r:id="rId18"/>
    <p:sldId id="9161" r:id="rId19"/>
    <p:sldId id="9162" r:id="rId20"/>
    <p:sldId id="9163" r:id="rId21"/>
    <p:sldId id="9164" r:id="rId22"/>
    <p:sldId id="8962" r:id="rId23"/>
    <p:sldId id="9165" r:id="rId24"/>
    <p:sldId id="9166" r:id="rId25"/>
    <p:sldId id="500" r:id="rId26"/>
    <p:sldId id="568" r:id="rId27"/>
  </p:sldIdLst>
  <p:sldSz cx="12192000" cy="6858000"/>
  <p:notesSz cx="6858000" cy="9144000"/>
  <p:custDataLst>
    <p:tags r:id="rId32"/>
  </p:custDataLst>
  <p:defaultText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11" userDrawn="1">
          <p15:clr>
            <a:srgbClr val="A4A3A4"/>
          </p15:clr>
        </p15:guide>
        <p15:guide id="2" pos="765" userDrawn="1">
          <p15:clr>
            <a:srgbClr val="A4A3A4"/>
          </p15:clr>
        </p15:guide>
        <p15:guide id="3" pos="9596" userDrawn="1">
          <p15:clr>
            <a:srgbClr val="A4A3A4"/>
          </p15:clr>
        </p15:guide>
        <p15:guide id="4" orient="horz" pos="4876" userDrawn="1">
          <p15:clr>
            <a:srgbClr val="A4A3A4"/>
          </p15:clr>
        </p15:guide>
        <p15:guide id="5" orient="horz" pos="1361" userDrawn="1">
          <p15:clr>
            <a:srgbClr val="A4A3A4"/>
          </p15:clr>
        </p15:guide>
        <p15:guide id="6" orient="horz" pos="235" userDrawn="1">
          <p15:clr>
            <a:srgbClr val="A4A3A4"/>
          </p15:clr>
        </p15:guide>
        <p15:guide id="7" orient="horz" pos="5480" userDrawn="1">
          <p15:clr>
            <a:srgbClr val="A4A3A4"/>
          </p15:clr>
        </p15:guide>
        <p15:guide id="8" pos="5223" userDrawn="1">
          <p15:clr>
            <a:srgbClr val="A4A3A4"/>
          </p15:clr>
        </p15:guide>
        <p15:guide id="9" orient="horz" pos="2702" userDrawn="1">
          <p15:clr>
            <a:srgbClr val="A4A3A4"/>
          </p15:clr>
        </p15:guide>
        <p15:guide id="11" orient="horz" pos="1792" userDrawn="1">
          <p15:clr>
            <a:srgbClr val="A4A3A4"/>
          </p15:clr>
        </p15:guide>
        <p15:guide id="12" orient="horz" pos="2939" userDrawn="1">
          <p15:clr>
            <a:srgbClr val="A4A3A4"/>
          </p15:clr>
        </p15:guide>
        <p15:guide id="13" orient="horz" pos="3724" userDrawn="1">
          <p15:clr>
            <a:srgbClr val="A4A3A4"/>
          </p15:clr>
        </p15:guide>
        <p15:guide id="14" orient="horz" pos="970" userDrawn="1">
          <p15:clr>
            <a:srgbClr val="A4A3A4"/>
          </p15:clr>
        </p15:guide>
        <p15:guide id="15" orient="horz" pos="4116" userDrawn="1">
          <p15:clr>
            <a:srgbClr val="A4A3A4"/>
          </p15:clr>
        </p15:guide>
        <p15:guide id="16" orient="horz" pos="0" userDrawn="1">
          <p15:clr>
            <a:srgbClr val="A4A3A4"/>
          </p15:clr>
        </p15:guide>
        <p15:guide id="17" orient="horz" pos="2939" userDrawn="1">
          <p15:clr>
            <a:srgbClr val="A4A3A4"/>
          </p15:clr>
        </p15:guide>
        <p15:guide id="18" pos="604" userDrawn="1">
          <p15:clr>
            <a:srgbClr val="A4A3A4"/>
          </p15:clr>
        </p15:guide>
        <p15:guide id="19" pos="7226"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6034" autoAdjust="0"/>
  </p:normalViewPr>
  <p:slideViewPr>
    <p:cSldViewPr snapToGrid="0" showGuides="1">
      <p:cViewPr>
        <p:scale>
          <a:sx n="64" d="100"/>
          <a:sy n="64" d="100"/>
        </p:scale>
        <p:origin x="-750" y="-72"/>
      </p:cViewPr>
      <p:guideLst>
        <p:guide orient="horz" pos="3811"/>
        <p:guide pos="765"/>
        <p:guide pos="9596"/>
        <p:guide orient="horz" pos="4876"/>
        <p:guide orient="horz" pos="1361"/>
        <p:guide orient="horz" pos="235"/>
        <p:guide orient="horz" pos="5480"/>
        <p:guide pos="5223"/>
        <p:guide orient="horz" pos="2702"/>
        <p:guide orient="horz" pos="1792"/>
        <p:guide orient="horz" pos="2939"/>
        <p:guide orient="horz" pos="3724"/>
        <p:guide orient="horz" pos="970"/>
        <p:guide orient="horz" pos="4116"/>
        <p:guide orient="horz"/>
        <p:guide orient="horz" pos="2939"/>
        <p:guide pos="604"/>
        <p:guide pos="7226"/>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110.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8.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11.png"/><Relationship Id="rId15" Type="http://schemas.openxmlformats.org/officeDocument/2006/relationships/tags" Target="../tags/tag10.xml"/><Relationship Id="rId14" Type="http://schemas.openxmlformats.org/officeDocument/2006/relationships/image" Target="../media/image10.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12.png"/><Relationship Id="rId3" Type="http://schemas.openxmlformats.org/officeDocument/2006/relationships/tags" Target="../tags/tag15.xml"/><Relationship Id="rId2" Type="http://schemas.openxmlformats.org/officeDocument/2006/relationships/tags" Target="../tags/tag14.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a:fillRect/>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7" name="图片 6" descr="图片包含 游戏机, 装饰品, 伞, 树&#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p:cNvPicPr>
            <a:picLocks noChangeAspect="1"/>
          </p:cNvPicPr>
          <p:nvPr userDrawn="1"/>
        </p:nvPicPr>
        <p:blipFill rotWithShape="1">
          <a:blip r:embed="rId4" cstate="print">
            <a:extLst>
              <a:ext uri="{28A0092B-C50C-407E-A947-70E740481C1C}">
                <a14:useLocalDpi xmlns:a14="http://schemas.microsoft.com/office/drawing/2010/main" val="0"/>
              </a:ext>
            </a:extLst>
          </a:blip>
          <a:srcRect l="2828" t="20962" r="16150" b="11338"/>
          <a:stretch>
            <a:fillRect/>
          </a:stretch>
        </p:blipFill>
        <p:spPr>
          <a:xfrm flipH="1">
            <a:off x="-145458" y="1777214"/>
            <a:ext cx="5714700" cy="4775034"/>
          </a:xfrm>
          <a:prstGeom prst="rect">
            <a:avLst/>
          </a:prstGeom>
        </p:spPr>
      </p:pic>
      <p:pic>
        <p:nvPicPr>
          <p:cNvPr id="15" name="图片 14"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3126781" y="146749"/>
            <a:ext cx="6126692" cy="2697290"/>
          </a:xfrm>
          <a:prstGeom prst="rect">
            <a:avLst/>
          </a:prstGeom>
        </p:spPr>
      </p:pic>
      <p:pic>
        <p:nvPicPr>
          <p:cNvPr id="21" name="悠扬婉转充满希望的钢琴节奏背景乐_1分38秒">
            <a:hlinkClick r:id="" action="ppaction://media"/>
          </p:cNvPr>
          <p:cNvPicPr>
            <a:picLocks noChangeAspect="1"/>
          </p:cNvPicPr>
          <p:nvPr userDrawn="1">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4944151" y="146749"/>
            <a:ext cx="6126692" cy="2697290"/>
          </a:xfrm>
          <a:prstGeom prst="rect">
            <a:avLst/>
          </a:prstGeom>
        </p:spPr>
      </p:pic>
      <p:sp>
        <p:nvSpPr>
          <p:cNvPr id="16" name="TextBox 6"/>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endPar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6" name="矩形: 圆角 5"/>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22" name="矩形: 圆角 21"/>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lt2"/>
        </a:solidFill>
        <a:effectLst/>
      </p:bgPr>
    </p:bg>
    <p:spTree>
      <p:nvGrpSpPr>
        <p:cNvPr id="1" name=""/>
        <p:cNvGrpSpPr/>
        <p:nvPr/>
      </p:nvGrpSpPr>
      <p:grpSpPr>
        <a:xfrm>
          <a:off x="0" y="0"/>
          <a:ext cx="0" cy="0"/>
          <a:chOff x="0" y="0"/>
          <a:chExt cx="0" cy="0"/>
        </a:xfrm>
      </p:grpSpPr>
      <p:sp>
        <p:nvSpPr>
          <p:cNvPr id="15" name="矩形 14"/>
          <p:cNvSpPr/>
          <p:nvPr>
            <p:custDataLst>
              <p:tags r:id="rId2"/>
            </p:custDataLst>
          </p:nvPr>
        </p:nvSpPr>
        <p:spPr>
          <a:xfrm flipH="1">
            <a:off x="1074293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3" name="矩形 12"/>
          <p:cNvSpPr/>
          <p:nvPr>
            <p:custDataLst>
              <p:tags r:id="rId3"/>
            </p:custDataLst>
          </p:nvPr>
        </p:nvSpPr>
        <p:spPr>
          <a:xfrm flipH="1">
            <a:off x="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2" name="图片 11"/>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5167" t="52578" r="8153" b="16221"/>
          <a:stretch>
            <a:fillRect/>
          </a:stretch>
        </p:blipFill>
        <p:spPr>
          <a:xfrm rot="16200000">
            <a:off x="8063865" y="2663190"/>
            <a:ext cx="6858000" cy="1532890"/>
          </a:xfrm>
          <a:prstGeom prst="rect">
            <a:avLst/>
          </a:prstGeom>
        </p:spPr>
      </p:pic>
      <p:pic>
        <p:nvPicPr>
          <p:cNvPr id="18" name="图片 17"/>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rcRect l="3313" t="57064" r="2445" b="7999"/>
          <a:stretch>
            <a:fillRect/>
          </a:stretch>
        </p:blipFill>
        <p:spPr>
          <a:xfrm rot="5400000">
            <a:off x="-2519680" y="2520315"/>
            <a:ext cx="6546850" cy="1506855"/>
          </a:xfrm>
          <a:prstGeom prst="rect">
            <a:avLst/>
          </a:prstGeom>
        </p:spPr>
      </p:pic>
      <p:pic>
        <p:nvPicPr>
          <p:cNvPr id="11" name="图片 10" descr="背景图案&#10;&#10;中度可信度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28712"/>
          <a:stretch>
            <a:fillRect/>
          </a:stretch>
        </p:blipFill>
        <p:spPr>
          <a:xfrm rot="5400000">
            <a:off x="10835102" y="139401"/>
            <a:ext cx="1343598" cy="1064796"/>
          </a:xfrm>
          <a:custGeom>
            <a:avLst/>
            <a:gdLst>
              <a:gd name="connsiteX0" fmla="*/ 0 w 1343598"/>
              <a:gd name="connsiteY0" fmla="*/ 1064796 h 1064796"/>
              <a:gd name="connsiteX1" fmla="*/ 0 w 1343598"/>
              <a:gd name="connsiteY1" fmla="*/ 0 h 1064796"/>
              <a:gd name="connsiteX2" fmla="*/ 1343598 w 1343598"/>
              <a:gd name="connsiteY2" fmla="*/ 0 h 1064796"/>
              <a:gd name="connsiteX3" fmla="*/ 1343598 w 1343598"/>
              <a:gd name="connsiteY3" fmla="*/ 1064796 h 1064796"/>
            </a:gdLst>
            <a:ahLst/>
            <a:cxnLst>
              <a:cxn ang="0">
                <a:pos x="connsiteX0" y="connsiteY0"/>
              </a:cxn>
              <a:cxn ang="0">
                <a:pos x="connsiteX1" y="connsiteY1"/>
              </a:cxn>
              <a:cxn ang="0">
                <a:pos x="connsiteX2" y="connsiteY2"/>
              </a:cxn>
              <a:cxn ang="0">
                <a:pos x="connsiteX3" y="connsiteY3"/>
              </a:cxn>
            </a:cxnLst>
            <a:rect l="l" t="t" r="r" b="b"/>
            <a:pathLst>
              <a:path w="1343598" h="1064796">
                <a:moveTo>
                  <a:pt x="0" y="1064796"/>
                </a:moveTo>
                <a:lnTo>
                  <a:pt x="0" y="0"/>
                </a:lnTo>
                <a:lnTo>
                  <a:pt x="1343598" y="0"/>
                </a:lnTo>
                <a:lnTo>
                  <a:pt x="1343598" y="1064796"/>
                </a:lnTo>
                <a:close/>
              </a:path>
            </a:pathLst>
          </a:custGeom>
        </p:spPr>
      </p:pic>
      <p:pic>
        <p:nvPicPr>
          <p:cNvPr id="14" name="图片 13" descr="桌子上放着许多花&#10;&#10;中度可信度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rcRect l="3815"/>
          <a:stretch>
            <a:fillRect/>
          </a:stretch>
        </p:blipFill>
        <p:spPr>
          <a:xfrm rot="5400000">
            <a:off x="10092055" y="-44450"/>
            <a:ext cx="1697355" cy="1831975"/>
          </a:xfrm>
          <a:custGeom>
            <a:avLst/>
            <a:gdLst>
              <a:gd name="connsiteX0" fmla="*/ 0 w 1720041"/>
              <a:gd name="connsiteY0" fmla="*/ 1832020 h 1832020"/>
              <a:gd name="connsiteX1" fmla="*/ 0 w 1720041"/>
              <a:gd name="connsiteY1" fmla="*/ 0 h 1832020"/>
              <a:gd name="connsiteX2" fmla="*/ 1720041 w 1720041"/>
              <a:gd name="connsiteY2" fmla="*/ 0 h 1832020"/>
              <a:gd name="connsiteX3" fmla="*/ 1720041 w 1720041"/>
              <a:gd name="connsiteY3" fmla="*/ 1832020 h 1832020"/>
            </a:gdLst>
            <a:ahLst/>
            <a:cxnLst>
              <a:cxn ang="0">
                <a:pos x="connsiteX0" y="connsiteY0"/>
              </a:cxn>
              <a:cxn ang="0">
                <a:pos x="connsiteX1" y="connsiteY1"/>
              </a:cxn>
              <a:cxn ang="0">
                <a:pos x="connsiteX2" y="connsiteY2"/>
              </a:cxn>
              <a:cxn ang="0">
                <a:pos x="connsiteX3" y="connsiteY3"/>
              </a:cxn>
            </a:cxnLst>
            <a:rect l="l" t="t" r="r" b="b"/>
            <a:pathLst>
              <a:path w="1720041" h="1832020">
                <a:moveTo>
                  <a:pt x="0" y="1832020"/>
                </a:moveTo>
                <a:lnTo>
                  <a:pt x="0" y="0"/>
                </a:lnTo>
                <a:lnTo>
                  <a:pt x="1720041" y="0"/>
                </a:lnTo>
                <a:lnTo>
                  <a:pt x="1720041" y="1832020"/>
                </a:lnTo>
                <a:close/>
              </a:path>
            </a:pathLst>
          </a:custGeom>
        </p:spPr>
      </p:pic>
      <p:sp>
        <p:nvSpPr>
          <p:cNvPr id="10" name="标题 9"/>
          <p:cNvSpPr txBox="1">
            <a:spLocks noGrp="1"/>
          </p:cNvSpPr>
          <p:nvPr>
            <p:ph type="title" idx="4" hasCustomPrompt="1"/>
            <p:custDataLst>
              <p:tags r:id="rId11"/>
            </p:custDataLst>
          </p:nvPr>
        </p:nvSpPr>
        <p:spPr>
          <a:xfrm>
            <a:off x="3739515" y="3666490"/>
            <a:ext cx="4823460" cy="2073910"/>
          </a:xfrm>
          <a:prstGeom prst="rect">
            <a:avLst/>
          </a:prstGeom>
          <a:noFill/>
        </p:spPr>
        <p:txBody>
          <a:bodyPr wrap="square">
            <a:normAutofit/>
          </a:bodyPr>
          <a:lstStyle>
            <a:lvl1pPr marL="0" marR="0" algn="ctr" defTabSz="914400" rtl="0" eaLnBrk="1" fontAlgn="ctr" latinLnBrk="0" hangingPunct="1">
              <a:lnSpc>
                <a:spcPct val="100000"/>
              </a:lnSpc>
              <a:buClrTx/>
              <a:buSzTx/>
              <a:buFontTx/>
              <a:buNone/>
              <a:defRPr kumimoji="0" lang="zh-CN" altLang="en-US" sz="5400" b="1" i="0" u="none" strike="noStrike" kern="1200" cap="none" spc="0" normalizeH="0" baseline="0" noProof="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lgn="ctr" fontAlgn="ctr">
              <a:lnSpc>
                <a:spcPct val="100000"/>
              </a:lnSpc>
            </a:pPr>
            <a:r>
              <a:rPr>
                <a:sym typeface="+mn-ea"/>
              </a:rPr>
              <a:t>单击编辑标题</a:t>
            </a:r>
            <a:endParaRPr>
              <a:sym typeface="+mn-ea"/>
            </a:endParaRPr>
          </a:p>
        </p:txBody>
      </p:sp>
      <p:sp>
        <p:nvSpPr>
          <p:cNvPr id="9" name="文本占位符 8"/>
          <p:cNvSpPr txBox="1">
            <a:spLocks noGrp="1"/>
          </p:cNvSpPr>
          <p:nvPr>
            <p:ph type="body" idx="3" hasCustomPrompt="1"/>
            <p:custDataLst>
              <p:tags r:id="rId12"/>
            </p:custDataLst>
          </p:nvPr>
        </p:nvSpPr>
        <p:spPr>
          <a:xfrm>
            <a:off x="3740785" y="1182370"/>
            <a:ext cx="4820920" cy="2487930"/>
          </a:xfrm>
          <a:prstGeom prst="rect">
            <a:avLst/>
          </a:prstGeom>
          <a:noFill/>
        </p:spPr>
        <p:txBody>
          <a:bodyPr wrap="square" rtlCol="0" anchor="b" anchorCtr="0">
            <a:normAutofit/>
          </a:bodyPr>
          <a:lstStyle>
            <a:lvl1pPr marL="0" marR="0" lvl="0" algn="ctr" defTabSz="914400" rtl="0" eaLnBrk="1" fontAlgn="auto" latinLnBrk="0" hangingPunct="1">
              <a:lnSpc>
                <a:spcPct val="100000"/>
              </a:lnSpc>
              <a:buClrTx/>
              <a:buSzTx/>
              <a:buFontTx/>
              <a:buNone/>
              <a:defRPr kumimoji="0" lang="en-US" altLang="zh-CN" sz="10000" b="1" i="0" u="none" strike="noStrike" kern="1200" cap="none" spc="0" normalizeH="0" baseline="0" noProof="1">
                <a:solidFill>
                  <a:schemeClr val="accent1">
                    <a:alpha val="70000"/>
                  </a:schemeClr>
                </a:solidFill>
                <a:latin typeface="微软雅黑" panose="020B0503020204020204" pitchFamily="34" charset="-122"/>
                <a:ea typeface="微软雅黑" panose="020B0503020204020204" pitchFamily="34" charset="-122"/>
                <a:cs typeface="仿宋" panose="02010609060101010101" charset="-122"/>
                <a:sym typeface="+mn-ea"/>
              </a:defRPr>
            </a:lvl1pPr>
          </a:lstStyle>
          <a:p>
            <a:pPr lvl="0" algn="ctr">
              <a:buClrTx/>
              <a:buSzTx/>
              <a:buFontTx/>
            </a:pPr>
            <a:r>
              <a:rPr>
                <a:sym typeface="+mn-ea"/>
              </a:rPr>
              <a:t>节编号</a:t>
            </a:r>
            <a:endParaRPr>
              <a:sym typeface="+mn-ea"/>
            </a:endParaRPr>
          </a:p>
        </p:txBody>
      </p:sp>
      <p:pic>
        <p:nvPicPr>
          <p:cNvPr id="8" name="VCG41N473513072" descr="图片包含 游戏机, 动物, 花, 珊瑚&#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rot="5400000">
            <a:off x="323850" y="5396865"/>
            <a:ext cx="1442085" cy="1479550"/>
          </a:xfrm>
          <a:prstGeom prst="rect">
            <a:avLst/>
          </a:prstGeom>
        </p:spPr>
      </p:pic>
      <p:pic>
        <p:nvPicPr>
          <p:cNvPr id="7" name="图片 6" descr="图片包含 昆虫, 动物, 游戏机&#10;&#10;描述已自动生成"/>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10196830" y="3087370"/>
            <a:ext cx="1533525" cy="1501775"/>
          </a:xfrm>
          <a:prstGeom prst="rect">
            <a:avLst/>
          </a:prstGeom>
        </p:spPr>
      </p:pic>
      <p:sp>
        <p:nvSpPr>
          <p:cNvPr id="4" name="日期占位符 3"/>
          <p:cNvSpPr>
            <a:spLocks noGrp="1"/>
          </p:cNvSpPr>
          <p:nvPr>
            <p:ph type="dt" sz="half" idx="10"/>
            <p:custDataLst>
              <p:tags r:id="rId17"/>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custDataLst>
              <p:tags r:id="rId18"/>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9"/>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lt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73" name="图片 72" descr="不同颜色的花&#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l="45169" r="1742" b="65250"/>
          <a:stretch>
            <a:fillRect/>
          </a:stretch>
        </p:blipFill>
        <p:spPr>
          <a:xfrm rot="1631206">
            <a:off x="-511222" y="5991839"/>
            <a:ext cx="3452265" cy="1403056"/>
          </a:xfrm>
          <a:custGeom>
            <a:avLst/>
            <a:gdLst>
              <a:gd name="connsiteX0" fmla="*/ 0 w 3452265"/>
              <a:gd name="connsiteY0" fmla="*/ 0 h 1403056"/>
              <a:gd name="connsiteX1" fmla="*/ 3452265 w 3452265"/>
              <a:gd name="connsiteY1" fmla="*/ 0 h 1403056"/>
              <a:gd name="connsiteX2" fmla="*/ 720663 w 3452265"/>
              <a:gd name="connsiteY2" fmla="*/ 1403056 h 1403056"/>
            </a:gdLst>
            <a:ahLst/>
            <a:cxnLst>
              <a:cxn ang="0">
                <a:pos x="connsiteX0" y="connsiteY0"/>
              </a:cxn>
              <a:cxn ang="0">
                <a:pos x="connsiteX1" y="connsiteY1"/>
              </a:cxn>
              <a:cxn ang="0">
                <a:pos x="connsiteX2" y="connsiteY2"/>
              </a:cxn>
            </a:cxnLst>
            <a:rect l="l" t="t" r="r" b="b"/>
            <a:pathLst>
              <a:path w="3452265" h="1403056">
                <a:moveTo>
                  <a:pt x="0" y="0"/>
                </a:moveTo>
                <a:lnTo>
                  <a:pt x="3452265" y="0"/>
                </a:lnTo>
                <a:lnTo>
                  <a:pt x="720663" y="1403056"/>
                </a:lnTo>
                <a:close/>
              </a:path>
            </a:pathLst>
          </a:custGeom>
        </p:spPr>
      </p:pic>
      <p:sp>
        <p:nvSpPr>
          <p:cNvPr id="10" name="正文"/>
          <p:cNvSpPr txBox="1">
            <a:spLocks noGrp="1"/>
          </p:cNvSpPr>
          <p:nvPr>
            <p:ph idx="3" hasCustomPrompt="1"/>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9" name="正文"/>
          <p:cNvSpPr txBox="1">
            <a:spLocks noGrp="1"/>
          </p:cNvSpPr>
          <p:nvPr>
            <p:ph idx="2" hasCustomPrompt="1"/>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8" name="标题"/>
          <p:cNvSpPr txBox="1">
            <a:spLocks noGrp="1"/>
          </p:cNvSpPr>
          <p:nvPr>
            <p:ph type="title" idx="1"/>
            <p:custDataLst>
              <p:tags r:id="rId7"/>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accent1">
                    <a:lumMod val="75000"/>
                  </a:schemeClr>
                </a:solidFill>
                <a:latin typeface="微软雅黑" panose="020B0503020204020204" pitchFamily="34" charset="-122"/>
                <a:ea typeface="微软雅黑" panose="020B0503020204020204" pitchFamily="34" charset="-122"/>
                <a:cs typeface="仿宋" panose="02010609060101010101" charset="-122"/>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10"/>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0F8FF"/>
        </a:solidFill>
        <a:effectLst/>
      </p:bgPr>
    </p:bg>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4" Type="http://schemas.openxmlformats.org/officeDocument/2006/relationships/slideLayout" Target="../slideLayouts/slideLayout2.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11.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7" Type="http://schemas.openxmlformats.org/officeDocument/2006/relationships/slideLayout" Target="../slideLayouts/slideLayout2.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tags" Target="../tags/tag85.xml"/><Relationship Id="rId1" Type="http://schemas.openxmlformats.org/officeDocument/2006/relationships/tags" Target="../tags/tag8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jpeg"/><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tags" Target="../tags/tag90.xml"/><Relationship Id="rId1" Type="http://schemas.openxmlformats.org/officeDocument/2006/relationships/tags" Target="../tags/tag8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jpeg"/><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tags" Target="../tags/tag2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slideLayout" Target="../slideLayouts/slideLayout2.xml"/><Relationship Id="rId1" Type="http://schemas.openxmlformats.org/officeDocument/2006/relationships/tags" Target="../tags/tag99.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image" Target="../media/image16.jpeg"/><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2" Type="http://schemas.openxmlformats.org/officeDocument/2006/relationships/slideLayout" Target="../slideLayouts/slideLayout2.xml"/><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tags" Target="../tags/tag31.xml"/><Relationship Id="rId19" Type="http://schemas.openxmlformats.org/officeDocument/2006/relationships/tags" Target="../tags/tag42.xml"/><Relationship Id="rId18" Type="http://schemas.openxmlformats.org/officeDocument/2006/relationships/image" Target="../media/image26.svg"/><Relationship Id="rId17" Type="http://schemas.openxmlformats.org/officeDocument/2006/relationships/image" Target="../media/image25.png"/><Relationship Id="rId16" Type="http://schemas.openxmlformats.org/officeDocument/2006/relationships/tags" Target="../tags/tag41.xml"/><Relationship Id="rId15" Type="http://schemas.openxmlformats.org/officeDocument/2006/relationships/image" Target="../media/image24.svg"/><Relationship Id="rId14" Type="http://schemas.openxmlformats.org/officeDocument/2006/relationships/image" Target="../media/image23.png"/><Relationship Id="rId13" Type="http://schemas.openxmlformats.org/officeDocument/2006/relationships/tags" Target="../tags/tag40.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39.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p:cNvSpPr txBox="1"/>
          <p:nvPr/>
        </p:nvSpPr>
        <p:spPr>
          <a:xfrm>
            <a:off x="4139409" y="2491715"/>
            <a:ext cx="6980833" cy="1353820"/>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四</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劳动实践</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任务四 志愿</a:t>
            </a: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服务</a:t>
            </a:r>
            <a:endParaRPr lang="zh-CN" altLang="en-US" sz="4000" b="1" dirty="0" smtClean="0">
              <a:solidFill>
                <a:srgbClr val="E53437"/>
              </a:solidFill>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 name="文本框 107"/>
          <p:cNvSpPr txBox="1"/>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（三）志愿服务的特点</a:t>
            </a:r>
            <a:endParaRPr lang="zh-CN" sz="2400" b="0">
              <a:latin typeface="微软雅黑" panose="020B0503020204020204" pitchFamily="34" charset="-122"/>
              <a:ea typeface="微软雅黑" panose="020B0503020204020204" pitchFamily="34" charset="-122"/>
            </a:endParaRPr>
          </a:p>
        </p:txBody>
      </p:sp>
      <p:sp>
        <p:nvSpPr>
          <p:cNvPr id="4" name="多边形"/>
          <p:cNvSpPr>
            <a:spLocks noChangeArrowheads="1"/>
          </p:cNvSpPr>
          <p:nvPr>
            <p:custDataLst>
              <p:tags r:id="rId1"/>
            </p:custDataLst>
          </p:nvPr>
        </p:nvSpPr>
        <p:spPr bwMode="auto">
          <a:xfrm>
            <a:off x="2024269" y="3328169"/>
            <a:ext cx="2210900" cy="1573262"/>
          </a:xfrm>
          <a:prstGeom prst="homePlate">
            <a:avLst>
              <a:gd name="adj" fmla="val 35139"/>
            </a:avLst>
          </a:prstGeom>
          <a:solidFill>
            <a:schemeClr val="accent1"/>
          </a:solidFill>
          <a:ln>
            <a:noFill/>
          </a:ln>
          <a:effectLst/>
        </p:spPr>
        <p:txBody>
          <a:bodyPr wrap="none" lIns="206018" tIns="103009" rIns="206018" bIns="103009" anchor="ctr"/>
          <a:p>
            <a:pPr algn="r"/>
            <a:endParaRPr lang="zh-CN" altLang="en-US" sz="1840" b="1" dirty="0">
              <a:solidFill>
                <a:schemeClr val="lt1"/>
              </a:solidFill>
              <a:latin typeface="隶书" panose="02010509060101010101" pitchFamily="49" charset="-122"/>
              <a:ea typeface="隶书" panose="02010509060101010101" pitchFamily="49" charset="-122"/>
            </a:endParaRPr>
          </a:p>
        </p:txBody>
      </p:sp>
      <p:sp>
        <p:nvSpPr>
          <p:cNvPr id="13" name="序号"/>
          <p:cNvSpPr txBox="1"/>
          <p:nvPr>
            <p:custDataLst>
              <p:tags r:id="rId2"/>
            </p:custDataLst>
          </p:nvPr>
        </p:nvSpPr>
        <p:spPr>
          <a:xfrm>
            <a:off x="3173912" y="3798506"/>
            <a:ext cx="1061257" cy="632588"/>
          </a:xfrm>
          <a:prstGeom prst="rect">
            <a:avLst/>
          </a:prstGeom>
          <a:noFill/>
        </p:spPr>
        <p:txBody>
          <a:bodyPr wrap="square" rtlCol="0" anchor="ctr">
            <a:normAutofit/>
          </a:bodyPr>
          <a:p>
            <a:pPr algn="ctr"/>
            <a:r>
              <a:rPr lang="en-US" altLang="zh-CN" sz="3200" b="1" spc="150" dirty="0">
                <a:solidFill>
                  <a:schemeClr val="lt1"/>
                </a:solidFill>
                <a:latin typeface="隶书" panose="02010509060101010101" pitchFamily="49" charset="-122"/>
                <a:ea typeface="隶书" panose="02010509060101010101" pitchFamily="49" charset="-122"/>
                <a:cs typeface="Arial" panose="020B0604020202020204" pitchFamily="34" charset="0"/>
              </a:rPr>
              <a:t>01</a:t>
            </a:r>
            <a:endParaRPr lang="en-US" altLang="zh-CN" sz="3200" b="1" spc="150" dirty="0">
              <a:solidFill>
                <a:schemeClr val="lt1"/>
              </a:solidFill>
              <a:latin typeface="隶书" panose="02010509060101010101" pitchFamily="49" charset="-122"/>
              <a:ea typeface="隶书" panose="02010509060101010101" pitchFamily="49" charset="-122"/>
              <a:cs typeface="Arial" panose="020B0604020202020204" pitchFamily="34" charset="0"/>
            </a:endParaRPr>
          </a:p>
        </p:txBody>
      </p:sp>
      <p:sp>
        <p:nvSpPr>
          <p:cNvPr id="23" name="文本框 22"/>
          <p:cNvSpPr txBox="1"/>
          <p:nvPr>
            <p:custDataLst>
              <p:tags r:id="rId3"/>
            </p:custDataLst>
          </p:nvPr>
        </p:nvSpPr>
        <p:spPr>
          <a:xfrm>
            <a:off x="1969975" y="5210149"/>
            <a:ext cx="2319488" cy="977291"/>
          </a:xfrm>
          <a:prstGeom prst="rect">
            <a:avLst/>
          </a:prstGeom>
          <a:noFill/>
        </p:spPr>
        <p:txBody>
          <a:bodyPr wrap="square" rtlCol="0">
            <a:normAutofit/>
          </a:bodyPr>
          <a:p>
            <a:pPr algn="ctr">
              <a:lnSpc>
                <a:spcPct val="130000"/>
              </a:lnSpc>
            </a:pP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rPr>
              <a:t>志愿性</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sp>
        <p:nvSpPr>
          <p:cNvPr id="6" name="多边形"/>
          <p:cNvSpPr>
            <a:spLocks noChangeArrowheads="1"/>
          </p:cNvSpPr>
          <p:nvPr>
            <p:custDataLst>
              <p:tags r:id="rId4"/>
            </p:custDataLst>
          </p:nvPr>
        </p:nvSpPr>
        <p:spPr bwMode="auto">
          <a:xfrm>
            <a:off x="5851362" y="3338270"/>
            <a:ext cx="2393353" cy="1553060"/>
          </a:xfrm>
          <a:prstGeom prst="chevron">
            <a:avLst>
              <a:gd name="adj" fmla="val 38533"/>
            </a:avLst>
          </a:prstGeom>
          <a:solidFill>
            <a:schemeClr val="accent1"/>
          </a:solidFill>
          <a:ln>
            <a:noFill/>
          </a:ln>
          <a:effectLst/>
        </p:spPr>
        <p:txBody>
          <a:bodyPr wrap="none" lIns="206018" tIns="103009" rIns="206018" bIns="103009" anchor="ctr"/>
          <a:p>
            <a:pPr algn="r"/>
            <a:endParaRPr lang="zh-CN" altLang="en-US" sz="1840" b="1" dirty="0">
              <a:solidFill>
                <a:schemeClr val="lt1"/>
              </a:solidFill>
              <a:latin typeface="隶书" panose="02010509060101010101" pitchFamily="49" charset="-122"/>
              <a:ea typeface="隶书" panose="02010509060101010101" pitchFamily="49" charset="-122"/>
            </a:endParaRPr>
          </a:p>
        </p:txBody>
      </p:sp>
      <p:sp>
        <p:nvSpPr>
          <p:cNvPr id="17" name="序号"/>
          <p:cNvSpPr txBox="1"/>
          <p:nvPr>
            <p:custDataLst>
              <p:tags r:id="rId5"/>
            </p:custDataLst>
          </p:nvPr>
        </p:nvSpPr>
        <p:spPr>
          <a:xfrm>
            <a:off x="7182826" y="3798506"/>
            <a:ext cx="1061889" cy="632588"/>
          </a:xfrm>
          <a:prstGeom prst="rect">
            <a:avLst/>
          </a:prstGeom>
          <a:noFill/>
        </p:spPr>
        <p:txBody>
          <a:bodyPr wrap="square" rtlCol="0" anchor="ctr">
            <a:normAutofit/>
          </a:bodyPr>
          <a:p>
            <a:pPr algn="ctr"/>
            <a:r>
              <a:rPr lang="en-US" altLang="zh-CN" sz="3200" b="1" spc="150" dirty="0">
                <a:solidFill>
                  <a:schemeClr val="lt1"/>
                </a:solidFill>
                <a:latin typeface="隶书" panose="02010509060101010101" pitchFamily="49" charset="-122"/>
                <a:ea typeface="隶书" panose="02010509060101010101" pitchFamily="49" charset="-122"/>
                <a:cs typeface="Arial" panose="020B0604020202020204" pitchFamily="34" charset="0"/>
              </a:rPr>
              <a:t>03</a:t>
            </a:r>
            <a:endParaRPr lang="en-US" altLang="zh-CN" sz="3200" b="1" spc="150" dirty="0">
              <a:solidFill>
                <a:schemeClr val="lt1"/>
              </a:solidFill>
              <a:latin typeface="隶书" panose="02010509060101010101" pitchFamily="49" charset="-122"/>
              <a:ea typeface="隶书" panose="02010509060101010101" pitchFamily="49" charset="-122"/>
              <a:cs typeface="Arial" panose="020B0604020202020204" pitchFamily="34" charset="0"/>
            </a:endParaRPr>
          </a:p>
        </p:txBody>
      </p:sp>
      <p:sp>
        <p:nvSpPr>
          <p:cNvPr id="30" name="文本框 29"/>
          <p:cNvSpPr txBox="1"/>
          <p:nvPr>
            <p:custDataLst>
              <p:tags r:id="rId6"/>
            </p:custDataLst>
          </p:nvPr>
        </p:nvSpPr>
        <p:spPr>
          <a:xfrm>
            <a:off x="5888610" y="5210149"/>
            <a:ext cx="2319488" cy="977291"/>
          </a:xfrm>
          <a:prstGeom prst="rect">
            <a:avLst/>
          </a:prstGeom>
          <a:noFill/>
        </p:spPr>
        <p:txBody>
          <a:bodyPr wrap="square" rtlCol="0">
            <a:normAutofit/>
          </a:bodyPr>
          <a:p>
            <a:pPr algn="ctr">
              <a:lnSpc>
                <a:spcPct val="130000"/>
              </a:lnSpc>
              <a:buClrTx/>
              <a:buSzTx/>
              <a:buFontTx/>
            </a:pP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rPr>
              <a:t>公益性</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sp>
        <p:nvSpPr>
          <p:cNvPr id="5" name="多边形"/>
          <p:cNvSpPr>
            <a:spLocks noChangeArrowheads="1"/>
          </p:cNvSpPr>
          <p:nvPr>
            <p:custDataLst>
              <p:tags r:id="rId7"/>
            </p:custDataLst>
          </p:nvPr>
        </p:nvSpPr>
        <p:spPr bwMode="auto">
          <a:xfrm>
            <a:off x="3874052" y="3338270"/>
            <a:ext cx="2393353" cy="1553060"/>
          </a:xfrm>
          <a:prstGeom prst="chevron">
            <a:avLst>
              <a:gd name="adj" fmla="val 38533"/>
            </a:avLst>
          </a:prstGeom>
          <a:solidFill>
            <a:schemeClr val="lt1"/>
          </a:solidFill>
          <a:ln w="9525">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018" tIns="103009" rIns="206018" bIns="103009" anchor="ctr"/>
          <a:p>
            <a:pPr algn="r"/>
            <a:endParaRPr lang="zh-CN" altLang="en-US" sz="1840" b="1" dirty="0">
              <a:solidFill>
                <a:schemeClr val="dk1"/>
              </a:solidFill>
              <a:latin typeface="隶书" panose="02010509060101010101" pitchFamily="49" charset="-122"/>
              <a:ea typeface="隶书" panose="02010509060101010101" pitchFamily="49" charset="-122"/>
            </a:endParaRPr>
          </a:p>
        </p:txBody>
      </p:sp>
      <p:sp>
        <p:nvSpPr>
          <p:cNvPr id="15" name="序号"/>
          <p:cNvSpPr txBox="1"/>
          <p:nvPr>
            <p:custDataLst>
              <p:tags r:id="rId8"/>
            </p:custDataLst>
          </p:nvPr>
        </p:nvSpPr>
        <p:spPr>
          <a:xfrm>
            <a:off x="5205516" y="3798506"/>
            <a:ext cx="1061889" cy="632588"/>
          </a:xfrm>
          <a:prstGeom prst="rect">
            <a:avLst/>
          </a:prstGeom>
          <a:noFill/>
        </p:spPr>
        <p:txBody>
          <a:bodyPr wrap="square" rtlCol="0" anchor="ctr">
            <a:normAutofit/>
          </a:bodyPr>
          <a:p>
            <a:pPr algn="ctr"/>
            <a:r>
              <a:rPr lang="en-US" altLang="zh-CN" sz="3200" b="1" spc="150" dirty="0">
                <a:solidFill>
                  <a:schemeClr val="accent1">
                    <a:lumMod val="75000"/>
                  </a:schemeClr>
                </a:solidFill>
                <a:latin typeface="隶书" panose="02010509060101010101" pitchFamily="49" charset="-122"/>
                <a:ea typeface="隶书" panose="02010509060101010101" pitchFamily="49" charset="-122"/>
                <a:cs typeface="Arial" panose="020B0604020202020204" pitchFamily="34" charset="0"/>
              </a:rPr>
              <a:t>02</a:t>
            </a:r>
            <a:endParaRPr lang="en-US" altLang="zh-CN" sz="3200" b="1" spc="150" dirty="0">
              <a:solidFill>
                <a:schemeClr val="accent1">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34" name="文本框 33"/>
          <p:cNvSpPr txBox="1"/>
          <p:nvPr>
            <p:custDataLst>
              <p:tags r:id="rId9"/>
            </p:custDataLst>
          </p:nvPr>
        </p:nvSpPr>
        <p:spPr>
          <a:xfrm>
            <a:off x="3755725" y="2360930"/>
            <a:ext cx="2319488" cy="977291"/>
          </a:xfrm>
          <a:prstGeom prst="rect">
            <a:avLst/>
          </a:prstGeom>
          <a:noFill/>
        </p:spPr>
        <p:txBody>
          <a:bodyPr wrap="square" rtlCol="0">
            <a:normAutofit/>
          </a:bodyPr>
          <a:p>
            <a:pPr algn="ctr">
              <a:lnSpc>
                <a:spcPct val="130000"/>
              </a:lnSpc>
            </a:pP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rPr>
              <a:t>无偿性</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sp>
        <p:nvSpPr>
          <p:cNvPr id="7" name="多边形"/>
          <p:cNvSpPr>
            <a:spLocks noChangeArrowheads="1"/>
          </p:cNvSpPr>
          <p:nvPr>
            <p:custDataLst>
              <p:tags r:id="rId10"/>
            </p:custDataLst>
          </p:nvPr>
        </p:nvSpPr>
        <p:spPr bwMode="auto">
          <a:xfrm>
            <a:off x="7828671" y="3338270"/>
            <a:ext cx="2393353" cy="1553060"/>
          </a:xfrm>
          <a:prstGeom prst="chevron">
            <a:avLst>
              <a:gd name="adj" fmla="val 38533"/>
            </a:avLst>
          </a:prstGeom>
          <a:solidFill>
            <a:schemeClr val="lt1"/>
          </a:solidFill>
          <a:ln w="9525">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06018" tIns="103009" rIns="206018" bIns="103009" anchor="ctr"/>
          <a:p>
            <a:pPr algn="r"/>
            <a:endParaRPr lang="zh-CN" altLang="en-US" sz="1840" b="1" dirty="0">
              <a:solidFill>
                <a:schemeClr val="dk1"/>
              </a:solidFill>
              <a:latin typeface="隶书" panose="02010509060101010101" pitchFamily="49" charset="-122"/>
              <a:ea typeface="隶书" panose="02010509060101010101" pitchFamily="49" charset="-122"/>
            </a:endParaRPr>
          </a:p>
        </p:txBody>
      </p:sp>
      <p:sp>
        <p:nvSpPr>
          <p:cNvPr id="19" name="序号"/>
          <p:cNvSpPr txBox="1"/>
          <p:nvPr>
            <p:custDataLst>
              <p:tags r:id="rId11"/>
            </p:custDataLst>
          </p:nvPr>
        </p:nvSpPr>
        <p:spPr>
          <a:xfrm>
            <a:off x="9160136" y="3798506"/>
            <a:ext cx="1061889" cy="632588"/>
          </a:xfrm>
          <a:prstGeom prst="rect">
            <a:avLst/>
          </a:prstGeom>
          <a:noFill/>
        </p:spPr>
        <p:txBody>
          <a:bodyPr wrap="square" rtlCol="0" anchor="ctr">
            <a:normAutofit/>
          </a:bodyPr>
          <a:p>
            <a:pPr algn="ctr"/>
            <a:r>
              <a:rPr lang="en-US" altLang="zh-CN" sz="3200" b="1" spc="150" dirty="0">
                <a:solidFill>
                  <a:schemeClr val="accent1">
                    <a:lumMod val="75000"/>
                  </a:schemeClr>
                </a:solidFill>
                <a:latin typeface="隶书" panose="02010509060101010101" pitchFamily="49" charset="-122"/>
                <a:ea typeface="隶书" panose="02010509060101010101" pitchFamily="49" charset="-122"/>
                <a:cs typeface="Arial" panose="020B0604020202020204" pitchFamily="34" charset="0"/>
              </a:rPr>
              <a:t>04</a:t>
            </a:r>
            <a:endParaRPr lang="en-US" altLang="zh-CN" sz="3200" b="1" spc="150" dirty="0">
              <a:solidFill>
                <a:schemeClr val="accent1">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36" name="文本框 35"/>
          <p:cNvSpPr txBox="1"/>
          <p:nvPr>
            <p:custDataLst>
              <p:tags r:id="rId12"/>
            </p:custDataLst>
          </p:nvPr>
        </p:nvSpPr>
        <p:spPr>
          <a:xfrm>
            <a:off x="7554770" y="2451735"/>
            <a:ext cx="2319488" cy="977291"/>
          </a:xfrm>
          <a:prstGeom prst="rect">
            <a:avLst/>
          </a:prstGeom>
          <a:noFill/>
        </p:spPr>
        <p:txBody>
          <a:bodyPr wrap="square" rtlCol="0">
            <a:normAutofit/>
          </a:bodyPr>
          <a:p>
            <a:pPr algn="ctr">
              <a:lnSpc>
                <a:spcPct val="130000"/>
              </a:lnSpc>
              <a:buClrTx/>
              <a:buSzTx/>
              <a:buFontTx/>
            </a:pP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rPr>
              <a:t>组织性</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sp>
        <p:nvSpPr>
          <p:cNvPr id="2" name="文本框 1"/>
          <p:cNvSpPr txBox="1"/>
          <p:nvPr>
            <p:custDataLst>
              <p:tags r:id="rId13"/>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关于志愿服务</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关于志愿服务</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（四）志愿服务的作用</a:t>
            </a:r>
            <a:endParaRPr lang="zh-CN" sz="2400" b="0">
              <a:latin typeface="微软雅黑" panose="020B0503020204020204" pitchFamily="34" charset="-122"/>
              <a:ea typeface="微软雅黑" panose="020B0503020204020204" pitchFamily="34" charset="-122"/>
            </a:endParaRPr>
          </a:p>
        </p:txBody>
      </p:sp>
      <p:sp>
        <p:nvSpPr>
          <p:cNvPr id="27" name="文本框 90"/>
          <p:cNvSpPr txBox="1"/>
          <p:nvPr>
            <p:custDataLst>
              <p:tags r:id="rId3"/>
            </p:custDataLst>
          </p:nvPr>
        </p:nvSpPr>
        <p:spPr>
          <a:xfrm>
            <a:off x="3688027" y="2066858"/>
            <a:ext cx="6048968" cy="405089"/>
          </a:xfrm>
          <a:prstGeom prst="rect">
            <a:avLst/>
          </a:prstGeom>
          <a:noFill/>
        </p:spPr>
        <p:txBody>
          <a:bodyPr vert="horz" wrap="square" lIns="71755"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spc="15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个人层面</a:t>
            </a:r>
            <a:endParaRPr lang="zh-CN" altLang="en-US" sz="1600" spc="15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3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服务社会，志愿者能够走出自己狹窄的生活圈，任触到更广泛的社区，开阔视野，了解新知识，掌握新技能，增强实践能力，增强社会责任意识，提高自身素质和法律意识。在志愿服务过程中，志愿者们可体会到“赠人玫瑰，手有余香”的成就感和幸福感。。</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2619023" y="2166242"/>
            <a:ext cx="656404" cy="1033975"/>
          </a:xfrm>
          <a:prstGeom prst="rect">
            <a:avLst/>
          </a:prstGeom>
          <a:noFill/>
        </p:spPr>
        <p:txBody>
          <a:bodyPr wrap="square" rtlCol="0">
            <a:normAutofit/>
          </a:bodyPr>
          <a:lstStyle/>
          <a:p>
            <a:r>
              <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rPr>
              <a:t>1</a:t>
            </a:r>
            <a:endPar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19" name="AutoShape 13"/>
          <p:cNvSpPr>
            <a:spLocks noChangeAspect="1" noChangeArrowheads="1" noTextEdit="1"/>
          </p:cNvSpPr>
          <p:nvPr>
            <p:custDataLst>
              <p:tags r:id="rId5"/>
            </p:custDataLst>
          </p:nvPr>
        </p:nvSpPr>
        <p:spPr bwMode="auto">
          <a:xfrm rot="3325904">
            <a:off x="3168001" y="2334490"/>
            <a:ext cx="132703" cy="1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3" name="Freeform 15"/>
          <p:cNvSpPr/>
          <p:nvPr>
            <p:custDataLst>
              <p:tags r:id="rId6"/>
            </p:custDataLst>
          </p:nvPr>
        </p:nvSpPr>
        <p:spPr bwMode="auto">
          <a:xfrm rot="3325904">
            <a:off x="3182219" y="2347918"/>
            <a:ext cx="106636" cy="106636"/>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4" name="Freeform 16"/>
          <p:cNvSpPr>
            <a:spLocks noEditPoints="1"/>
          </p:cNvSpPr>
          <p:nvPr>
            <p:custDataLst>
              <p:tags r:id="rId7"/>
            </p:custDataLst>
          </p:nvPr>
        </p:nvSpPr>
        <p:spPr bwMode="auto">
          <a:xfrm rot="3325904">
            <a:off x="3164052" y="2328962"/>
            <a:ext cx="144551" cy="14534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3" name="AutoShape 18"/>
          <p:cNvSpPr>
            <a:spLocks noChangeAspect="1" noChangeArrowheads="1" noTextEdit="1"/>
          </p:cNvSpPr>
          <p:nvPr>
            <p:custDataLst>
              <p:tags r:id="rId8"/>
            </p:custDataLst>
          </p:nvPr>
        </p:nvSpPr>
        <p:spPr bwMode="auto">
          <a:xfrm rot="21171212">
            <a:off x="3066895" y="2080934"/>
            <a:ext cx="246448" cy="24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4" name="Freeform 20"/>
          <p:cNvSpPr/>
          <p:nvPr>
            <p:custDataLst>
              <p:tags r:id="rId9"/>
            </p:custDataLst>
          </p:nvPr>
        </p:nvSpPr>
        <p:spPr bwMode="auto">
          <a:xfrm rot="21171212">
            <a:off x="3090591" y="2104631"/>
            <a:ext cx="201423" cy="20142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5" name="Freeform 21"/>
          <p:cNvSpPr>
            <a:spLocks noEditPoints="1"/>
          </p:cNvSpPr>
          <p:nvPr>
            <p:custDataLst>
              <p:tags r:id="rId10"/>
            </p:custDataLst>
          </p:nvPr>
        </p:nvSpPr>
        <p:spPr bwMode="auto">
          <a:xfrm rot="21171212">
            <a:off x="3060576" y="2066715"/>
            <a:ext cx="266196" cy="274884"/>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30" name="AutoShape 13"/>
          <p:cNvSpPr>
            <a:spLocks noChangeAspect="1" noChangeArrowheads="1" noTextEdit="1"/>
          </p:cNvSpPr>
          <p:nvPr>
            <p:custDataLst>
              <p:tags r:id="rId11"/>
            </p:custDataLst>
          </p:nvPr>
        </p:nvSpPr>
        <p:spPr bwMode="auto">
          <a:xfrm rot="16898588">
            <a:off x="2921554" y="2169402"/>
            <a:ext cx="132703" cy="1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31" name="Freeform 15"/>
          <p:cNvSpPr/>
          <p:nvPr>
            <p:custDataLst>
              <p:tags r:id="rId12"/>
            </p:custDataLst>
          </p:nvPr>
        </p:nvSpPr>
        <p:spPr bwMode="auto">
          <a:xfrm rot="16898588">
            <a:off x="2933403" y="2181251"/>
            <a:ext cx="106636" cy="106636"/>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32" name="Freeform 16"/>
          <p:cNvSpPr>
            <a:spLocks noEditPoints="1"/>
          </p:cNvSpPr>
          <p:nvPr>
            <p:custDataLst>
              <p:tags r:id="rId13"/>
            </p:custDataLst>
          </p:nvPr>
        </p:nvSpPr>
        <p:spPr bwMode="auto">
          <a:xfrm rot="16898588">
            <a:off x="2915235" y="2160714"/>
            <a:ext cx="144551" cy="14534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29" name="AutoShape 13"/>
          <p:cNvSpPr>
            <a:spLocks noChangeAspect="1" noChangeArrowheads="1" noTextEdit="1"/>
          </p:cNvSpPr>
          <p:nvPr>
            <p:custDataLst>
              <p:tags r:id="rId14"/>
            </p:custDataLst>
          </p:nvPr>
        </p:nvSpPr>
        <p:spPr bwMode="auto">
          <a:xfrm rot="3325904">
            <a:off x="3168001" y="6304138"/>
            <a:ext cx="132703" cy="1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26" name="AutoShape 18"/>
          <p:cNvSpPr>
            <a:spLocks noChangeAspect="1" noChangeArrowheads="1" noTextEdit="1"/>
          </p:cNvSpPr>
          <p:nvPr>
            <p:custDataLst>
              <p:tags r:id="rId15"/>
            </p:custDataLst>
          </p:nvPr>
        </p:nvSpPr>
        <p:spPr bwMode="auto">
          <a:xfrm rot="21171212">
            <a:off x="3066895" y="6050581"/>
            <a:ext cx="246448" cy="24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143" name="文本框 90"/>
          <p:cNvSpPr txBox="1"/>
          <p:nvPr>
            <p:custDataLst>
              <p:tags r:id="rId16"/>
            </p:custDataLst>
          </p:nvPr>
        </p:nvSpPr>
        <p:spPr>
          <a:xfrm>
            <a:off x="3538463" y="4052869"/>
            <a:ext cx="6199111" cy="402848"/>
          </a:xfrm>
          <a:prstGeom prst="rect">
            <a:avLst/>
          </a:prstGeom>
          <a:noFill/>
        </p:spPr>
        <p:txBody>
          <a:bodyPr vert="horz" wrap="square" lIns="71755"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spc="15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社会层面</a:t>
            </a:r>
            <a:endParaRPr lang="zh-CN" altLang="en-US" sz="1600" spc="15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3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志愿服务能够促进社会健康有序发展，它的社会作用主要表现为：一是有效服务和保障弱势样体； 二是促进社会和谐稳定；三是创造良好的经济效益。</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 name="文本框 91"/>
          <p:cNvSpPr txBox="1"/>
          <p:nvPr>
            <p:custDataLst>
              <p:tags r:id="rId17"/>
            </p:custDataLst>
          </p:nvPr>
        </p:nvSpPr>
        <p:spPr>
          <a:xfrm>
            <a:off x="2619023" y="4149738"/>
            <a:ext cx="656404" cy="1033975"/>
          </a:xfrm>
          <a:prstGeom prst="rect">
            <a:avLst/>
          </a:prstGeom>
          <a:noFill/>
        </p:spPr>
        <p:txBody>
          <a:bodyPr wrap="square" rtlCol="0">
            <a:normAutofit/>
          </a:bodyPr>
          <a:lstStyle/>
          <a:p>
            <a:r>
              <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rPr>
              <a:t>2</a:t>
            </a:r>
            <a:endPar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93" name="AutoShape 13"/>
          <p:cNvSpPr>
            <a:spLocks noChangeAspect="1" noChangeArrowheads="1" noTextEdit="1"/>
          </p:cNvSpPr>
          <p:nvPr>
            <p:custDataLst>
              <p:tags r:id="rId18"/>
            </p:custDataLst>
          </p:nvPr>
        </p:nvSpPr>
        <p:spPr bwMode="auto">
          <a:xfrm rot="3325904">
            <a:off x="3168001" y="4317986"/>
            <a:ext cx="132703" cy="1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4" name="Freeform 15"/>
          <p:cNvSpPr/>
          <p:nvPr>
            <p:custDataLst>
              <p:tags r:id="rId19"/>
            </p:custDataLst>
          </p:nvPr>
        </p:nvSpPr>
        <p:spPr bwMode="auto">
          <a:xfrm rot="3325904">
            <a:off x="3182219" y="4331414"/>
            <a:ext cx="106636" cy="106636"/>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5" name="Freeform 16"/>
          <p:cNvSpPr>
            <a:spLocks noEditPoints="1"/>
          </p:cNvSpPr>
          <p:nvPr>
            <p:custDataLst>
              <p:tags r:id="rId20"/>
            </p:custDataLst>
          </p:nvPr>
        </p:nvSpPr>
        <p:spPr bwMode="auto">
          <a:xfrm rot="3325904">
            <a:off x="3164052" y="4312456"/>
            <a:ext cx="144551" cy="14534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6" name="AutoShape 18"/>
          <p:cNvSpPr>
            <a:spLocks noChangeAspect="1" noChangeArrowheads="1" noTextEdit="1"/>
          </p:cNvSpPr>
          <p:nvPr>
            <p:custDataLst>
              <p:tags r:id="rId21"/>
            </p:custDataLst>
          </p:nvPr>
        </p:nvSpPr>
        <p:spPr bwMode="auto">
          <a:xfrm rot="21171212">
            <a:off x="3066895" y="4064428"/>
            <a:ext cx="246448" cy="24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7" name="Freeform 20"/>
          <p:cNvSpPr/>
          <p:nvPr>
            <p:custDataLst>
              <p:tags r:id="rId22"/>
            </p:custDataLst>
          </p:nvPr>
        </p:nvSpPr>
        <p:spPr bwMode="auto">
          <a:xfrm rot="21171212">
            <a:off x="3090591" y="4088126"/>
            <a:ext cx="201423" cy="20142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8" name="Freeform 21"/>
          <p:cNvSpPr>
            <a:spLocks noEditPoints="1"/>
          </p:cNvSpPr>
          <p:nvPr>
            <p:custDataLst>
              <p:tags r:id="rId23"/>
            </p:custDataLst>
          </p:nvPr>
        </p:nvSpPr>
        <p:spPr bwMode="auto">
          <a:xfrm rot="21171212">
            <a:off x="3060576" y="4050211"/>
            <a:ext cx="266196" cy="274884"/>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9" name="AutoShape 13"/>
          <p:cNvSpPr>
            <a:spLocks noChangeAspect="1" noChangeArrowheads="1" noTextEdit="1"/>
          </p:cNvSpPr>
          <p:nvPr>
            <p:custDataLst>
              <p:tags r:id="rId24"/>
            </p:custDataLst>
          </p:nvPr>
        </p:nvSpPr>
        <p:spPr bwMode="auto">
          <a:xfrm rot="16898588">
            <a:off x="2921554" y="4152897"/>
            <a:ext cx="132703" cy="1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100" name="Freeform 15"/>
          <p:cNvSpPr/>
          <p:nvPr>
            <p:custDataLst>
              <p:tags r:id="rId25"/>
            </p:custDataLst>
          </p:nvPr>
        </p:nvSpPr>
        <p:spPr bwMode="auto">
          <a:xfrm rot="16898588">
            <a:off x="2933403" y="4164745"/>
            <a:ext cx="106636" cy="106636"/>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5" name="Freeform 16"/>
          <p:cNvSpPr>
            <a:spLocks noEditPoints="1"/>
          </p:cNvSpPr>
          <p:nvPr>
            <p:custDataLst>
              <p:tags r:id="rId26"/>
            </p:custDataLst>
          </p:nvPr>
        </p:nvSpPr>
        <p:spPr bwMode="auto">
          <a:xfrm rot="16898588">
            <a:off x="2915235" y="4144208"/>
            <a:ext cx="144551" cy="14534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志愿服务的内涵</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endPar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践行志愿服务</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
        <p:nvSpPr>
          <p:cNvPr id="102" name="文本框 101"/>
          <p:cNvSpPr txBox="1"/>
          <p:nvPr/>
        </p:nvSpPr>
        <p:spPr>
          <a:xfrm>
            <a:off x="6684645" y="3107690"/>
            <a:ext cx="5080000" cy="398780"/>
          </a:xfrm>
          <a:prstGeom prst="rect">
            <a:avLst/>
          </a:prstGeom>
          <a:noFill/>
          <a:ln w="9525">
            <a:noFill/>
          </a:ln>
        </p:spPr>
        <p:txBody>
          <a:bodyPr>
            <a:spAutoFit/>
          </a:bodyPr>
          <a:p>
            <a:pPr indent="0"/>
            <a:r>
              <a:rPr lang="zh-CN" sz="2000" b="1">
                <a:latin typeface="微软雅黑" panose="020B0503020204020204" pitchFamily="34" charset="-122"/>
                <a:ea typeface="微软雅黑" panose="020B0503020204020204" pitchFamily="34" charset="-122"/>
              </a:rPr>
              <a:t>志愿服务的权力义务</a:t>
            </a:r>
            <a:endParaRPr lang="zh-CN"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（一）志愿者的基本条件</a:t>
            </a:r>
            <a:endParaRPr lang="zh-CN" sz="2400" b="0">
              <a:latin typeface="微软雅黑" panose="020B0503020204020204" pitchFamily="34" charset="-122"/>
              <a:ea typeface="微软雅黑" panose="020B0503020204020204" pitchFamily="34" charset="-122"/>
            </a:endParaRPr>
          </a:p>
        </p:txBody>
      </p:sp>
      <p:sp>
        <p:nvSpPr>
          <p:cNvPr id="3" name="文本框 2"/>
          <p:cNvSpPr txBox="1"/>
          <p:nvPr/>
        </p:nvSpPr>
        <p:spPr>
          <a:xfrm>
            <a:off x="5348605" y="1885632"/>
            <a:ext cx="5080000" cy="3969385"/>
          </a:xfrm>
          <a:prstGeom prst="rect">
            <a:avLst/>
          </a:prstGeom>
          <a:noFill/>
          <a:ln w="9525">
            <a:noFill/>
          </a:ln>
        </p:spPr>
        <p:txBody>
          <a:bodyPr>
            <a:spAutoFit/>
          </a:bodyPr>
          <a:p>
            <a:pPr indent="355600" fontAlgn="auto">
              <a:lnSpc>
                <a:spcPct val="20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1</a:t>
            </a:r>
            <a:r>
              <a:rPr lang="zh-CN" sz="1800" b="0">
                <a:latin typeface="微软雅黑" panose="020B0503020204020204" pitchFamily="34" charset="-122"/>
                <a:ea typeface="微软雅黑" panose="020B0503020204020204" pitchFamily="34" charset="-122"/>
                <a:cs typeface="微软雅黑" panose="020B0503020204020204" pitchFamily="34" charset="-122"/>
              </a:rPr>
              <a:t>）年满十八周岁或十六至十八周岁以自己劳动收人为主要生活来源者；十四至十八周岁者，须经其法定代理人同意；未满十八周岁的在校学生申请注册的，按所在学校有关规定办理。（</a:t>
            </a:r>
            <a:r>
              <a:rPr lang="en-US" sz="1800" b="0">
                <a:latin typeface="微软雅黑" panose="020B0503020204020204" pitchFamily="34" charset="-122"/>
                <a:ea typeface="微软雅黑" panose="020B0503020204020204" pitchFamily="34" charset="-122"/>
                <a:cs typeface="微软雅黑" panose="020B0503020204020204" pitchFamily="34" charset="-122"/>
              </a:rPr>
              <a:t>2</a:t>
            </a:r>
            <a:r>
              <a:rPr lang="zh-CN" sz="1800" b="0">
                <a:latin typeface="微软雅黑" panose="020B0503020204020204" pitchFamily="34" charset="-122"/>
                <a:ea typeface="微软雅黑" panose="020B0503020204020204" pitchFamily="34" charset="-122"/>
                <a:cs typeface="微软雅黑" panose="020B0503020204020204" pitchFamily="34" charset="-122"/>
              </a:rPr>
              <a:t>）具备参加志愿服务相应的基本能力和身体素质。（</a:t>
            </a:r>
            <a:r>
              <a:rPr lang="en-US" sz="1800" b="0">
                <a:latin typeface="微软雅黑" panose="020B0503020204020204" pitchFamily="34" charset="-122"/>
                <a:ea typeface="微软雅黑" panose="020B0503020204020204" pitchFamily="34" charset="-122"/>
                <a:cs typeface="微软雅黑" panose="020B0503020204020204" pitchFamily="34" charset="-122"/>
              </a:rPr>
              <a:t>3</a:t>
            </a:r>
            <a:r>
              <a:rPr lang="zh-CN" sz="1800" b="0">
                <a:latin typeface="微软雅黑" panose="020B0503020204020204" pitchFamily="34" charset="-122"/>
                <a:ea typeface="微软雅黑" panose="020B0503020204020204" pitchFamily="34" charset="-122"/>
                <a:cs typeface="微软雅黑" panose="020B0503020204020204" pitchFamily="34" charset="-122"/>
              </a:rPr>
              <a:t>）遵守国家法律法规和注册机构的相关规定。</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p:nvPr/>
        </p:nvPicPr>
        <p:blipFill>
          <a:blip r:embed="rId3"/>
          <a:stretch>
            <a:fillRect/>
          </a:stretch>
        </p:blipFill>
        <p:spPr>
          <a:xfrm>
            <a:off x="1087755" y="2305050"/>
            <a:ext cx="4030980" cy="403098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（二）志愿者的权利</a:t>
            </a:r>
            <a:endParaRPr lang="zh-CN" sz="2400" b="0">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1950085" y="2040255"/>
            <a:ext cx="8291830" cy="3969385"/>
          </a:xfrm>
          <a:prstGeom prst="rect">
            <a:avLst/>
          </a:prstGeom>
          <a:noFill/>
          <a:ln w="9525">
            <a:noFill/>
          </a:ln>
        </p:spPr>
        <p:txBody>
          <a:bodyPr wrap="square">
            <a:spAutoFit/>
          </a:bodyPr>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（1）参加志愿服务活动。</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（2）接受相关的志愿服务培训，获得志愿服务活动真实、必要的信息。</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（3）获得从事志愿服务的必需条件和必要保障。</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（4）优先获得志愿者组织和其他志愿者提供的服务。</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（5）对志愿服务工作提出意见和建议。</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（6）相关法律、法规、政策所赋予的权利。</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（7）可申请取消注册志愿者身份。</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9" name="图片 108"/>
          <p:cNvPicPr/>
          <p:nvPr/>
        </p:nvPicPr>
        <p:blipFill>
          <a:blip r:embed="rId4"/>
          <a:stretch>
            <a:fillRect/>
          </a:stretch>
        </p:blipFill>
        <p:spPr>
          <a:xfrm>
            <a:off x="8642985" y="3429000"/>
            <a:ext cx="2745740" cy="316039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志愿者誓词</a:t>
            </a:r>
            <a:endParaRPr lang="zh-CN" sz="2400" b="0">
              <a:latin typeface="微软雅黑" panose="020B0503020204020204" pitchFamily="34" charset="-122"/>
              <a:ea typeface="微软雅黑" panose="020B0503020204020204" pitchFamily="34" charset="-122"/>
            </a:endParaRPr>
          </a:p>
        </p:txBody>
      </p:sp>
      <p:pic>
        <p:nvPicPr>
          <p:cNvPr id="112" name="图片 111"/>
          <p:cNvPicPr/>
          <p:nvPr/>
        </p:nvPicPr>
        <p:blipFill>
          <a:blip r:embed="rId3"/>
          <a:stretch>
            <a:fillRect/>
          </a:stretch>
        </p:blipFill>
        <p:spPr>
          <a:xfrm>
            <a:off x="6830695" y="1760220"/>
            <a:ext cx="4697730" cy="4156710"/>
          </a:xfrm>
          <a:prstGeom prst="rect">
            <a:avLst/>
          </a:prstGeom>
          <a:noFill/>
          <a:ln w="9525">
            <a:noFill/>
          </a:ln>
        </p:spPr>
      </p:pic>
      <p:sp>
        <p:nvSpPr>
          <p:cNvPr id="113" name="文本框 112"/>
          <p:cNvSpPr txBox="1"/>
          <p:nvPr/>
        </p:nvSpPr>
        <p:spPr>
          <a:xfrm>
            <a:off x="1421765" y="2315210"/>
            <a:ext cx="5080000" cy="3046095"/>
          </a:xfrm>
          <a:prstGeom prst="rect">
            <a:avLst/>
          </a:prstGeom>
          <a:noFill/>
          <a:ln w="9525">
            <a:noFill/>
          </a:ln>
        </p:spPr>
        <p:txBody>
          <a:bodyPr>
            <a:spAutoFit/>
          </a:bodyPr>
          <a:p>
            <a:pPr indent="356870" fontAlgn="auto">
              <a:lnSpc>
                <a:spcPct val="200000"/>
              </a:lnSpc>
            </a:pPr>
            <a:r>
              <a:rPr lang="zh-CN" sz="2400">
                <a:solidFill>
                  <a:srgbClr val="FF0000"/>
                </a:solidFill>
                <a:latin typeface="微软雅黑" panose="020B0503020204020204" pitchFamily="34" charset="-122"/>
                <a:ea typeface="微软雅黑" panose="020B0503020204020204" pitchFamily="34" charset="-122"/>
              </a:rPr>
              <a:t>我愿意成为一名光荣的志愿者。我承诺: 尽己所能，不计报酬，帮助他人，服务社会。践行志愿精神，传播先进文化，为社会进步贡献力量。</a:t>
            </a:r>
            <a:endParaRPr lang="zh-CN" altLang="en-US" sz="24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a:t>
            </a:r>
            <a:r>
              <a:rPr lang="zh-CN" sz="2400" b="0">
                <a:latin typeface="微软雅黑" panose="020B0503020204020204" pitchFamily="34" charset="-122"/>
                <a:ea typeface="微软雅黑" panose="020B0503020204020204" pitchFamily="34" charset="-122"/>
              </a:rPr>
              <a:t>三）志愿者的</a:t>
            </a:r>
            <a:r>
              <a:rPr lang="zh-CN" sz="2400" b="0">
                <a:latin typeface="微软雅黑" panose="020B0503020204020204" pitchFamily="34" charset="-122"/>
                <a:ea typeface="微软雅黑" panose="020B0503020204020204" pitchFamily="34" charset="-122"/>
              </a:rPr>
              <a:t>义务</a:t>
            </a:r>
            <a:endParaRPr lang="zh-CN" sz="2400" b="0">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3483610" y="1457960"/>
            <a:ext cx="8157210" cy="5077460"/>
          </a:xfrm>
          <a:prstGeom prst="rect">
            <a:avLst/>
          </a:prstGeom>
          <a:noFill/>
          <a:ln w="9525">
            <a:noFill/>
          </a:ln>
        </p:spPr>
        <p:txBody>
          <a:bodyPr wrap="square">
            <a:spAutoFit/>
          </a:bodyPr>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（1）遵守国家法律法规及团组织、志愿者组织的相关规定。</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（2）每名注册志愿者根据个人意愿至少选择参加一个志愿服务项目或活动，每年参加志愿服务时间累计不少于20小时。</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（3）履行志愿服务承诺，完成志愿服务任务，传播志愿服务理念。</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（4）自觉维护团组织、志愿者组织和志愿者的形象。</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（5）在志愿者职责范围内，自觉维护服务对象的合法权益。</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（6）自觉抵制任何以志愿者身份从事的赢利活动或其他违背社会公德的活动（行为）。</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55600" fontAlgn="auto">
              <a:lnSpc>
                <a:spcPct val="200000"/>
              </a:lnSpc>
            </a:pPr>
            <a:r>
              <a:rPr sz="1800" b="0">
                <a:latin typeface="微软雅黑" panose="020B0503020204020204" pitchFamily="34" charset="-122"/>
                <a:ea typeface="微软雅黑" panose="020B0503020204020204" pitchFamily="34" charset="-122"/>
                <a:cs typeface="微软雅黑" panose="020B0503020204020204" pitchFamily="34" charset="-122"/>
              </a:rPr>
              <a:t>（7）依法应当承担的其他义务。</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9" name="图片 108"/>
          <p:cNvPicPr/>
          <p:nvPr/>
        </p:nvPicPr>
        <p:blipFill>
          <a:blip r:embed="rId4"/>
          <a:stretch>
            <a:fillRect/>
          </a:stretch>
        </p:blipFill>
        <p:spPr>
          <a:xfrm>
            <a:off x="603250" y="2548255"/>
            <a:ext cx="2745740" cy="316039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41"/>
          <p:cNvSpPr txBox="1"/>
          <p:nvPr/>
        </p:nvSpPr>
        <p:spPr>
          <a:xfrm>
            <a:off x="903853" y="4791984"/>
            <a:ext cx="3100498" cy="1203325"/>
          </a:xfrm>
          <a:prstGeom prst="rect">
            <a:avLst/>
          </a:prstGeom>
          <a:noFill/>
        </p:spPr>
        <p:txBody>
          <a:bodyPr wrap="square" lIns="85667" tIns="42834" rIns="85667" bIns="42834" rtlCol="0">
            <a:spAutoFit/>
          </a:bodyPr>
          <a:lstStyle>
            <a:defPPr>
              <a:defRPr lang="zh-CN"/>
            </a:defPPr>
            <a:lvl1pPr marR="0" lvl="0" indent="0" fontAlgn="base">
              <a:lnSpc>
                <a:spcPct val="130000"/>
              </a:lnSpc>
              <a:spcBef>
                <a:spcPct val="0"/>
              </a:spcBef>
              <a:spcAft>
                <a:spcPct val="0"/>
              </a:spcAft>
              <a:buClrTx/>
              <a:buSzTx/>
              <a:buFontTx/>
              <a:buNone/>
              <a:defRPr kumimoji="0" sz="1400" b="0"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r>
              <a:rPr lang="zh-CN" altLang="en-US" noProof="0">
                <a:solidFill>
                  <a:schemeClr val="tx1"/>
                </a:solidFill>
                <a:latin typeface="微软雅黑" panose="020B0503020204020204" pitchFamily="34" charset="-122"/>
                <a:sym typeface="+mn-lt"/>
              </a:rPr>
              <a:t>青少年志愿者可以再成人志愿者或社工的带领下探访老人，为老人表演文艺节目，陪老人聊天等。</a:t>
            </a:r>
            <a:endParaRPr lang="zh-CN" altLang="en-US" noProof="0">
              <a:solidFill>
                <a:schemeClr val="tx1"/>
              </a:solidFill>
              <a:latin typeface="微软雅黑" panose="020B0503020204020204" pitchFamily="34" charset="-122"/>
              <a:sym typeface="+mn-lt"/>
            </a:endParaRPr>
          </a:p>
        </p:txBody>
      </p:sp>
      <p:sp>
        <p:nvSpPr>
          <p:cNvPr id="26" name="TextBox 170"/>
          <p:cNvSpPr txBox="1"/>
          <p:nvPr/>
        </p:nvSpPr>
        <p:spPr>
          <a:xfrm>
            <a:off x="902121" y="4356378"/>
            <a:ext cx="2430227" cy="464185"/>
          </a:xfrm>
          <a:prstGeom prst="rect">
            <a:avLst/>
          </a:prstGeom>
          <a:noFill/>
        </p:spPr>
        <p:txBody>
          <a:bodyPr wrap="square" lIns="96431" tIns="48215" rIns="96431" bIns="48215" rtlCol="0">
            <a:spAutoFit/>
          </a:bodyPr>
          <a:lstStyle>
            <a:defPPr>
              <a:defRPr lang="zh-CN"/>
            </a:defPPr>
            <a:lvl1pPr marR="0" lvl="0" indent="0" fontAlgn="base">
              <a:lnSpc>
                <a:spcPct val="120000"/>
              </a:lnSpc>
              <a:spcBef>
                <a:spcPct val="0"/>
              </a:spcBef>
              <a:spcAft>
                <a:spcPct val="0"/>
              </a:spcAft>
              <a:buClrTx/>
              <a:buSzTx/>
              <a:buFontTx/>
              <a:buNone/>
              <a:defRPr kumimoji="0" sz="2000" b="1"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r>
              <a:rPr lang="zh-CN" altLang="en-US" b="0" noProof="0">
                <a:solidFill>
                  <a:srgbClr val="C00000"/>
                </a:solidFill>
                <a:latin typeface="微软雅黑" panose="020B0503020204020204" pitchFamily="34" charset="-122"/>
                <a:sym typeface="+mn-lt"/>
              </a:rPr>
              <a:t>探访老人</a:t>
            </a:r>
            <a:endParaRPr lang="zh-CN" altLang="en-US">
              <a:solidFill>
                <a:srgbClr val="C00000"/>
              </a:solidFill>
              <a:latin typeface="阿里巴巴普惠体 B" panose="00020600040101010101" charset="-122"/>
              <a:ea typeface="阿里巴巴普惠体 B" panose="00020600040101010101" charset="-122"/>
              <a:sym typeface="+mn-lt"/>
            </a:endParaRPr>
          </a:p>
        </p:txBody>
      </p:sp>
      <p:sp>
        <p:nvSpPr>
          <p:cNvPr id="27" name="TextBox 41"/>
          <p:cNvSpPr txBox="1"/>
          <p:nvPr/>
        </p:nvSpPr>
        <p:spPr>
          <a:xfrm>
            <a:off x="923566" y="2387354"/>
            <a:ext cx="3100498" cy="1203325"/>
          </a:xfrm>
          <a:prstGeom prst="rect">
            <a:avLst/>
          </a:prstGeom>
          <a:noFill/>
        </p:spPr>
        <p:txBody>
          <a:bodyPr wrap="square" lIns="85667" tIns="42834" rIns="85667" bIns="42834" rtlCol="0">
            <a:spAutoFit/>
          </a:bodyPr>
          <a:lstStyle/>
          <a:p>
            <a:pPr marL="0" marR="0" lvl="0" indent="0" defTabSz="914400" rtl="0" eaLnBrk="1" fontAlgn="base" latinLnBrk="0" hangingPunct="1">
              <a:lnSpc>
                <a:spcPct val="130000"/>
              </a:lnSpc>
              <a:spcBef>
                <a:spcPct val="0"/>
              </a:spcBef>
              <a:spcAft>
                <a:spcPct val="0"/>
              </a:spcAft>
              <a:buClrTx/>
              <a:buSzTx/>
              <a:buFontTx/>
              <a:buNone/>
              <a:defRPr/>
            </a:pPr>
            <a:r>
              <a:rPr kumimoji="0" lang="zh-CN" altLang="en-US" sz="1400"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rPr>
              <a:t>青少年志愿者可以再社工的组织下一起清理社区的卫生，如社区公园内捡矿泉水瓶等力所能及的事。</a:t>
            </a:r>
            <a:endParaRPr kumimoji="0" lang="zh-CN" altLang="en-US" sz="1400"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TextBox 170"/>
          <p:cNvSpPr txBox="1"/>
          <p:nvPr/>
        </p:nvSpPr>
        <p:spPr>
          <a:xfrm>
            <a:off x="923566" y="1928950"/>
            <a:ext cx="2430227" cy="464185"/>
          </a:xfrm>
          <a:prstGeom prst="rect">
            <a:avLst/>
          </a:prstGeom>
          <a:noFill/>
        </p:spPr>
        <p:txBody>
          <a:bodyPr wrap="square" lIns="96431" tIns="48215" rIns="96431" bIns="48215" rtlCol="0">
            <a:spAutoFit/>
          </a:bodyPr>
          <a:lstStyle/>
          <a:p>
            <a:pPr marL="0" marR="0" lvl="0" indent="0" defTabSz="914400" rtl="0" eaLnBrk="1" fontAlgn="base" latinLnBrk="0" hangingPunct="1">
              <a:lnSpc>
                <a:spcPct val="120000"/>
              </a:lnSpc>
              <a:spcBef>
                <a:spcPct val="0"/>
              </a:spcBef>
              <a:spcAft>
                <a:spcPct val="0"/>
              </a:spcAft>
              <a:buClrTx/>
              <a:buSzTx/>
              <a:buFontTx/>
              <a:buNone/>
              <a:defRPr/>
            </a:pPr>
            <a:r>
              <a:rPr kumimoji="0" lang="zh-CN" altLang="en-US" sz="2000"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清洁社区卫生</a:t>
            </a:r>
            <a:endParaRPr kumimoji="0" lang="zh-CN" altLang="en-US" sz="2000" i="0" u="none" strike="noStrike" kern="1200" cap="none" spc="30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9" name="TextBox 41"/>
          <p:cNvSpPr txBox="1"/>
          <p:nvPr/>
        </p:nvSpPr>
        <p:spPr>
          <a:xfrm>
            <a:off x="7702259" y="4869330"/>
            <a:ext cx="3354523" cy="1203325"/>
          </a:xfrm>
          <a:prstGeom prst="rect">
            <a:avLst/>
          </a:prstGeom>
          <a:noFill/>
        </p:spPr>
        <p:txBody>
          <a:bodyPr wrap="square" lIns="85667" tIns="42834" rIns="85667" bIns="42834" rtlCol="0">
            <a:spAutoFit/>
          </a:bodyPr>
          <a:lstStyle>
            <a:defPPr>
              <a:defRPr lang="zh-CN"/>
            </a:defPPr>
            <a:lvl1pPr marR="0" lvl="0" indent="0" fontAlgn="base">
              <a:lnSpc>
                <a:spcPct val="130000"/>
              </a:lnSpc>
              <a:spcBef>
                <a:spcPct val="0"/>
              </a:spcBef>
              <a:spcAft>
                <a:spcPct val="0"/>
              </a:spcAft>
              <a:buClrTx/>
              <a:buSzTx/>
              <a:buFontTx/>
              <a:buNone/>
              <a:defRPr kumimoji="0" sz="1400" b="0"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pPr algn="l"/>
            <a:r>
              <a:rPr lang="zh-CN" altLang="en-US" noProof="0">
                <a:solidFill>
                  <a:schemeClr val="tx1"/>
                </a:solidFill>
                <a:latin typeface="微软雅黑" panose="020B0503020204020204" pitchFamily="34" charset="-122"/>
                <a:sym typeface="+mn-lt"/>
              </a:rPr>
              <a:t>在社区开展一些大型晚会的时候，可以组织青少年志愿者一起准备唱歌跳舞类节目，锻炼的同时丰富晚会节目形式。</a:t>
            </a:r>
            <a:endParaRPr lang="zh-CN" altLang="en-US" noProof="0">
              <a:solidFill>
                <a:schemeClr val="tx1"/>
              </a:solidFill>
              <a:latin typeface="微软雅黑" panose="020B0503020204020204" pitchFamily="34" charset="-122"/>
              <a:sym typeface="+mn-lt"/>
            </a:endParaRPr>
          </a:p>
        </p:txBody>
      </p:sp>
      <p:sp>
        <p:nvSpPr>
          <p:cNvPr id="2" name="TextBox 170"/>
          <p:cNvSpPr txBox="1"/>
          <p:nvPr/>
        </p:nvSpPr>
        <p:spPr>
          <a:xfrm>
            <a:off x="7719586" y="4356378"/>
            <a:ext cx="2430227" cy="464185"/>
          </a:xfrm>
          <a:prstGeom prst="rect">
            <a:avLst/>
          </a:prstGeom>
          <a:noFill/>
        </p:spPr>
        <p:txBody>
          <a:bodyPr wrap="square" lIns="96431" tIns="48215" rIns="96431" bIns="48215" rtlCol="0">
            <a:spAutoFit/>
          </a:bodyPr>
          <a:lstStyle>
            <a:defPPr>
              <a:defRPr lang="zh-CN"/>
            </a:defPPr>
            <a:lvl1pPr marR="0" lvl="0" indent="0" fontAlgn="base">
              <a:lnSpc>
                <a:spcPct val="120000"/>
              </a:lnSpc>
              <a:spcBef>
                <a:spcPct val="0"/>
              </a:spcBef>
              <a:spcAft>
                <a:spcPct val="0"/>
              </a:spcAft>
              <a:buClrTx/>
              <a:buSzTx/>
              <a:buFontTx/>
              <a:buNone/>
              <a:defRPr kumimoji="0" sz="2000" b="1"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r>
              <a:rPr lang="zh-CN" altLang="en-US" b="0" noProof="0">
                <a:solidFill>
                  <a:srgbClr val="C00000"/>
                </a:solidFill>
                <a:latin typeface="微软雅黑" panose="020B0503020204020204" pitchFamily="34" charset="-122"/>
                <a:sym typeface="+mn-lt"/>
              </a:rPr>
              <a:t>表演节目</a:t>
            </a:r>
            <a:endParaRPr lang="zh-CN" altLang="en-US">
              <a:solidFill>
                <a:srgbClr val="C00000"/>
              </a:solidFill>
              <a:latin typeface="阿里巴巴普惠体 B" panose="00020600040101010101" charset="-122"/>
              <a:ea typeface="阿里巴巴普惠体 B" panose="00020600040101010101" charset="-122"/>
              <a:sym typeface="+mn-lt"/>
            </a:endParaRPr>
          </a:p>
        </p:txBody>
      </p:sp>
      <p:sp>
        <p:nvSpPr>
          <p:cNvPr id="31" name="TextBox 41"/>
          <p:cNvSpPr txBox="1"/>
          <p:nvPr/>
        </p:nvSpPr>
        <p:spPr>
          <a:xfrm>
            <a:off x="7665726" y="2403229"/>
            <a:ext cx="3354522" cy="923290"/>
          </a:xfrm>
          <a:prstGeom prst="rect">
            <a:avLst/>
          </a:prstGeom>
          <a:noFill/>
        </p:spPr>
        <p:txBody>
          <a:bodyPr wrap="square" lIns="85667" tIns="42834" rIns="85667" bIns="42834" rtlCol="0">
            <a:spAutoFit/>
          </a:bodyPr>
          <a:lstStyle>
            <a:defPPr>
              <a:defRPr lang="zh-CN"/>
            </a:defPPr>
            <a:lvl1pPr marR="0" lvl="0" indent="0" fontAlgn="base">
              <a:lnSpc>
                <a:spcPct val="130000"/>
              </a:lnSpc>
              <a:spcBef>
                <a:spcPct val="0"/>
              </a:spcBef>
              <a:spcAft>
                <a:spcPct val="0"/>
              </a:spcAft>
              <a:buClrTx/>
              <a:buSzTx/>
              <a:buFontTx/>
              <a:buNone/>
              <a:defRPr kumimoji="0" sz="1400" b="0"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pPr algn="l"/>
            <a:r>
              <a:rPr lang="zh-CN" altLang="en-US" noProof="0">
                <a:solidFill>
                  <a:schemeClr val="tx1"/>
                </a:solidFill>
                <a:latin typeface="微软雅黑" panose="020B0503020204020204" pitchFamily="34" charset="-122"/>
                <a:sym typeface="+mn-lt"/>
              </a:rPr>
              <a:t>和交警大队合作，在红绿灯处指挥交通，营造遵守交通规则的良好氛围。</a:t>
            </a:r>
            <a:endParaRPr lang="zh-CN" altLang="en-US" noProof="0">
              <a:solidFill>
                <a:schemeClr val="tx1"/>
              </a:solidFill>
              <a:latin typeface="微软雅黑" panose="020B0503020204020204" pitchFamily="34" charset="-122"/>
              <a:sym typeface="+mn-lt"/>
            </a:endParaRPr>
          </a:p>
        </p:txBody>
      </p:sp>
      <p:sp>
        <p:nvSpPr>
          <p:cNvPr id="32" name="TextBox 170"/>
          <p:cNvSpPr txBox="1"/>
          <p:nvPr/>
        </p:nvSpPr>
        <p:spPr>
          <a:xfrm>
            <a:off x="7665726" y="1928950"/>
            <a:ext cx="2430227" cy="464185"/>
          </a:xfrm>
          <a:prstGeom prst="rect">
            <a:avLst/>
          </a:prstGeom>
          <a:noFill/>
        </p:spPr>
        <p:txBody>
          <a:bodyPr wrap="square" lIns="96431" tIns="48215" rIns="96431" bIns="48215" rtlCol="0">
            <a:spAutoFit/>
          </a:bodyPr>
          <a:lstStyle>
            <a:defPPr>
              <a:defRPr lang="zh-CN"/>
            </a:defPPr>
            <a:lvl1pPr marR="0" lvl="0" indent="0" fontAlgn="base">
              <a:lnSpc>
                <a:spcPct val="120000"/>
              </a:lnSpc>
              <a:spcBef>
                <a:spcPct val="0"/>
              </a:spcBef>
              <a:spcAft>
                <a:spcPct val="0"/>
              </a:spcAft>
              <a:buClrTx/>
              <a:buSzTx/>
              <a:buFontTx/>
              <a:buNone/>
              <a:defRPr kumimoji="0" sz="2000" b="1" i="0" u="none" strike="noStrike" cap="none" spc="300" normalizeH="0" baseline="0">
                <a:ln>
                  <a:noFill/>
                </a:ln>
                <a:solidFill>
                  <a:schemeClr val="bg1"/>
                </a:solidFill>
                <a:effectLst/>
                <a:uLnTx/>
                <a:uFillTx/>
                <a:latin typeface="Arial" panose="020B0604020202020204"/>
                <a:ea typeface="微软雅黑" panose="020B0503020204020204" pitchFamily="34" charset="-122"/>
                <a:cs typeface="+mn-ea"/>
              </a:defRPr>
            </a:lvl1pPr>
          </a:lstStyle>
          <a:p>
            <a:r>
              <a:rPr lang="zh-CN" altLang="en-US" b="0" noProof="0">
                <a:solidFill>
                  <a:srgbClr val="C00000"/>
                </a:solidFill>
                <a:latin typeface="微软雅黑" panose="020B0503020204020204" pitchFamily="34" charset="-122"/>
                <a:sym typeface="+mn-lt"/>
              </a:rPr>
              <a:t>指挥交通</a:t>
            </a:r>
            <a:endParaRPr lang="zh-CN" altLang="en-US">
              <a:solidFill>
                <a:srgbClr val="C00000"/>
              </a:solidFill>
              <a:latin typeface="阿里巴巴普惠体 B" panose="00020600040101010101" charset="-122"/>
              <a:ea typeface="阿里巴巴普惠体 B" panose="00020600040101010101" charset="-122"/>
              <a:sym typeface="+mn-lt"/>
            </a:endParaRPr>
          </a:p>
        </p:txBody>
      </p:sp>
      <p:pic>
        <p:nvPicPr>
          <p:cNvPr id="53" name="图片 52"/>
          <p:cNvPicPr>
            <a:picLocks noChangeAspect="1"/>
          </p:cNvPicPr>
          <p:nvPr/>
        </p:nvPicPr>
        <p:blipFill>
          <a:blip r:embed="rId1"/>
          <a:srcRect l="65020" t="17390" r="8206" b="56437"/>
          <a:stretch>
            <a:fillRect/>
          </a:stretch>
        </p:blipFill>
        <p:spPr>
          <a:xfrm>
            <a:off x="4004310" y="2082165"/>
            <a:ext cx="3618230" cy="3537585"/>
          </a:xfrm>
          <a:prstGeom prst="ellipse">
            <a:avLst/>
          </a:prstGeom>
        </p:spPr>
      </p:pic>
      <p:sp>
        <p:nvSpPr>
          <p:cNvPr id="3" name="文本框 2"/>
          <p:cNvSpPr txBox="1"/>
          <p:nvPr/>
        </p:nvSpPr>
        <p:spPr>
          <a:xfrm>
            <a:off x="2596219" y="373313"/>
            <a:ext cx="6999562" cy="706755"/>
          </a:xfrm>
          <a:prstGeom prst="rect">
            <a:avLst/>
          </a:prstGeom>
          <a:noFill/>
        </p:spPr>
        <p:txBody>
          <a:bodyPr wrap="square">
            <a:spAutoFit/>
          </a:bodyPr>
          <a:lstStyle/>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（四）志愿者的活动</a:t>
            </a:r>
            <a:r>
              <a:rPr lang="zh-CN" sz="2400" b="0">
                <a:latin typeface="微软雅黑" panose="020B0503020204020204" pitchFamily="34" charset="-122"/>
                <a:ea typeface="微软雅黑" panose="020B0503020204020204" pitchFamily="34" charset="-122"/>
              </a:rPr>
              <a:t>方式</a:t>
            </a:r>
            <a:endParaRPr lang="zh-CN" sz="2400" b="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3"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2"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1"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7"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6"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5"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grpId="4"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1"/>
      <p:bldP spid="27" grpId="2"/>
      <p:bldP spid="28" grpId="3"/>
      <p:bldP spid="29" grpId="4"/>
      <p:bldP spid="2" grpId="5"/>
      <p:bldP spid="31" grpId="6"/>
      <p:bldP spid="32" grpId="7"/>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ross 15"/>
          <p:cNvSpPr/>
          <p:nvPr/>
        </p:nvSpPr>
        <p:spPr>
          <a:xfrm>
            <a:off x="3130739" y="2954814"/>
            <a:ext cx="309258" cy="309258"/>
          </a:xfrm>
          <a:prstGeom prst="plus">
            <a:avLst>
              <a:gd name="adj" fmla="val 41100"/>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74235" rIns="91412" rtlCol="0" anchor="t"/>
          <a:lstStyle/>
          <a:p>
            <a:pPr algn="ctr"/>
            <a:endParaRPr lang="en-US" sz="1600" b="1">
              <a:solidFill>
                <a:schemeClr val="tx1"/>
              </a:solidFill>
              <a:latin typeface="Source Han Serif CN Bold" panose="02020400000000000000" charset="-122"/>
              <a:ea typeface="Source Han Serif CN Bold" panose="02020400000000000000" charset="-122"/>
              <a:cs typeface="+mn-ea"/>
              <a:sym typeface="+mn-lt"/>
            </a:endParaRPr>
          </a:p>
        </p:txBody>
      </p:sp>
      <p:sp>
        <p:nvSpPr>
          <p:cNvPr id="4" name="Cross 16"/>
          <p:cNvSpPr/>
          <p:nvPr/>
        </p:nvSpPr>
        <p:spPr>
          <a:xfrm>
            <a:off x="5471512" y="2954814"/>
            <a:ext cx="309258" cy="309258"/>
          </a:xfrm>
          <a:prstGeom prst="plus">
            <a:avLst>
              <a:gd name="adj" fmla="val 41100"/>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74235" rIns="91412" rtlCol="0" anchor="t"/>
          <a:lstStyle/>
          <a:p>
            <a:pPr algn="ctr"/>
            <a:endParaRPr lang="en-US" sz="1600" b="1">
              <a:solidFill>
                <a:schemeClr val="tx1"/>
              </a:solidFill>
              <a:latin typeface="Source Han Serif CN Bold" panose="02020400000000000000" charset="-122"/>
              <a:ea typeface="Source Han Serif CN Bold" panose="02020400000000000000" charset="-122"/>
              <a:cs typeface="+mn-ea"/>
              <a:sym typeface="+mn-lt"/>
            </a:endParaRPr>
          </a:p>
        </p:txBody>
      </p:sp>
      <p:sp>
        <p:nvSpPr>
          <p:cNvPr id="5" name="Equal 17"/>
          <p:cNvSpPr/>
          <p:nvPr/>
        </p:nvSpPr>
        <p:spPr>
          <a:xfrm>
            <a:off x="7997129" y="2743109"/>
            <a:ext cx="482662" cy="614513"/>
          </a:xfrm>
          <a:prstGeom prst="mathEqual">
            <a:avLst>
              <a:gd name="adj1" fmla="val 8911"/>
              <a:gd name="adj2" fmla="val 11760"/>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74235" rIns="91412" rtlCol="0" anchor="t"/>
          <a:lstStyle/>
          <a:p>
            <a:pPr algn="ctr"/>
            <a:endParaRPr lang="en-US" sz="1600" b="1">
              <a:solidFill>
                <a:schemeClr val="tx1"/>
              </a:solidFill>
              <a:latin typeface="Source Han Serif CN Bold" panose="02020400000000000000" charset="-122"/>
              <a:ea typeface="Source Han Serif CN Bold" panose="02020400000000000000" charset="-122"/>
              <a:cs typeface="+mn-ea"/>
              <a:sym typeface="+mn-lt"/>
            </a:endParaRPr>
          </a:p>
        </p:txBody>
      </p:sp>
      <p:grpSp>
        <p:nvGrpSpPr>
          <p:cNvPr id="6" name="组合 5"/>
          <p:cNvGrpSpPr/>
          <p:nvPr/>
        </p:nvGrpSpPr>
        <p:grpSpPr>
          <a:xfrm>
            <a:off x="1298040" y="2276181"/>
            <a:ext cx="1666526" cy="1666527"/>
            <a:chOff x="1292325" y="2364446"/>
            <a:chExt cx="1666526" cy="1666527"/>
          </a:xfrm>
        </p:grpSpPr>
        <p:sp>
          <p:nvSpPr>
            <p:cNvPr id="7" name="Freeform 5"/>
            <p:cNvSpPr/>
            <p:nvPr/>
          </p:nvSpPr>
          <p:spPr>
            <a:xfrm>
              <a:off x="1292325" y="2364446"/>
              <a:ext cx="1666526" cy="1666527"/>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latin typeface="Source Han Serif CN Bold" panose="02020400000000000000" charset="-122"/>
                <a:ea typeface="Source Han Serif CN Bold" panose="02020400000000000000" charset="-122"/>
                <a:sym typeface="+mn-lt"/>
              </a:endParaRPr>
            </a:p>
          </p:txBody>
        </p:sp>
        <p:sp>
          <p:nvSpPr>
            <p:cNvPr id="36" name="文本框 35"/>
            <p:cNvSpPr txBox="1"/>
            <p:nvPr/>
          </p:nvSpPr>
          <p:spPr>
            <a:xfrm>
              <a:off x="1336632" y="2944133"/>
              <a:ext cx="1511889" cy="64516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a:ln>
                    <a:noFill/>
                  </a:ln>
                  <a:solidFill>
                    <a:srgbClr val="A00201"/>
                  </a:solidFill>
                  <a:uLnTx/>
                  <a:uFillTx/>
                  <a:latin typeface="阿里巴巴普惠体 B" panose="00020600040101010101" charset="-122"/>
                  <a:ea typeface="阿里巴巴普惠体 B" panose="00020600040101010101" charset="-122"/>
                  <a:cs typeface="+mn-ea"/>
                  <a:sym typeface="+mn-lt"/>
                </a:rPr>
                <a:t>帮老人免费体检</a:t>
              </a:r>
              <a:endParaRPr kumimoji="0" lang="zh-CN" altLang="en-US" sz="1800" b="1" i="0" u="none" strike="noStrike" kern="0" cap="none" spc="0" normalizeH="0" baseline="0" noProof="0">
                <a:ln>
                  <a:noFill/>
                </a:ln>
                <a:solidFill>
                  <a:srgbClr val="A00201"/>
                </a:solidFill>
                <a:uLnTx/>
                <a:uFillTx/>
                <a:latin typeface="阿里巴巴普惠体 B" panose="00020600040101010101" charset="-122"/>
                <a:ea typeface="阿里巴巴普惠体 B" panose="00020600040101010101" charset="-122"/>
                <a:cs typeface="+mn-ea"/>
                <a:sym typeface="+mn-lt"/>
              </a:endParaRPr>
            </a:p>
          </p:txBody>
        </p:sp>
      </p:grpSp>
      <p:grpSp>
        <p:nvGrpSpPr>
          <p:cNvPr id="8" name="组合 7"/>
          <p:cNvGrpSpPr/>
          <p:nvPr/>
        </p:nvGrpSpPr>
        <p:grpSpPr>
          <a:xfrm>
            <a:off x="3631581" y="2276181"/>
            <a:ext cx="1666526" cy="1666527"/>
            <a:chOff x="3625866" y="2364446"/>
            <a:chExt cx="1666526" cy="1666527"/>
          </a:xfrm>
        </p:grpSpPr>
        <p:sp>
          <p:nvSpPr>
            <p:cNvPr id="33" name="Freeform 8"/>
            <p:cNvSpPr/>
            <p:nvPr/>
          </p:nvSpPr>
          <p:spPr>
            <a:xfrm>
              <a:off x="3625866" y="2364446"/>
              <a:ext cx="1666526" cy="1666527"/>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a:solidFill>
                  <a:schemeClr val="tx1"/>
                </a:solidFill>
                <a:latin typeface="Source Han Serif CN Bold" panose="02020400000000000000" charset="-122"/>
                <a:ea typeface="Source Han Serif CN Bold" panose="02020400000000000000" charset="-122"/>
                <a:sym typeface="+mn-lt"/>
              </a:endParaRPr>
            </a:p>
          </p:txBody>
        </p:sp>
        <p:sp>
          <p:nvSpPr>
            <p:cNvPr id="37" name="文本框 36"/>
            <p:cNvSpPr txBox="1"/>
            <p:nvPr/>
          </p:nvSpPr>
          <p:spPr>
            <a:xfrm>
              <a:off x="3717213" y="2976978"/>
              <a:ext cx="1511889" cy="645160"/>
            </a:xfrm>
            <a:prstGeom prst="rect">
              <a:avLst/>
            </a:prstGeom>
            <a:noFill/>
          </p:spPr>
          <p:txBody>
            <a:bodyPr wrap="square">
              <a:spAutoFit/>
            </a:bodyPr>
            <a:lstStyle>
              <a:defPPr>
                <a:defRPr lang="zh-CN"/>
              </a:defPPr>
              <a:lvl1pPr marR="0" lvl="0" indent="0" algn="ctr" fontAlgn="base">
                <a:lnSpc>
                  <a:spcPct val="100000"/>
                </a:lnSpc>
                <a:spcBef>
                  <a:spcPct val="0"/>
                </a:spcBef>
                <a:spcAft>
                  <a:spcPct val="0"/>
                </a:spcAft>
                <a:buClrTx/>
                <a:buSzTx/>
                <a:buFontTx/>
                <a:buNone/>
                <a:defRPr kumimoji="0" b="1" i="0" u="none" strike="noStrike" kern="0" cap="none" spc="0" normalizeH="0" baseline="0">
                  <a:ln>
                    <a:noFill/>
                  </a:ln>
                  <a:solidFill>
                    <a:srgbClr val="A00201"/>
                  </a:solidFill>
                  <a:uLnTx/>
                  <a:uFillTx/>
                  <a:latin typeface="Arial" panose="020B0604020202020204"/>
                  <a:ea typeface="微软雅黑" panose="020B0503020204020204" pitchFamily="34" charset="-122"/>
                  <a:cs typeface="+mn-ea"/>
                </a:defRPr>
              </a:lvl1pPr>
            </a:lstStyle>
            <a:p>
              <a:r>
                <a:rPr lang="zh-CN" altLang="en-US">
                  <a:latin typeface="阿里巴巴普惠体 B" panose="00020600040101010101" charset="-122"/>
                  <a:ea typeface="阿里巴巴普惠体 B" panose="00020600040101010101" charset="-122"/>
                  <a:sym typeface="+mn-lt"/>
                </a:rPr>
                <a:t>关注留守儿童</a:t>
              </a:r>
              <a:endParaRPr lang="zh-CN" altLang="en-US">
                <a:latin typeface="阿里巴巴普惠体 B" panose="00020600040101010101" charset="-122"/>
                <a:ea typeface="阿里巴巴普惠体 B" panose="00020600040101010101" charset="-122"/>
                <a:sym typeface="+mn-lt"/>
              </a:endParaRPr>
            </a:p>
          </p:txBody>
        </p:sp>
      </p:grpSp>
      <p:grpSp>
        <p:nvGrpSpPr>
          <p:cNvPr id="9" name="组合 8"/>
          <p:cNvGrpSpPr/>
          <p:nvPr/>
        </p:nvGrpSpPr>
        <p:grpSpPr>
          <a:xfrm>
            <a:off x="5965122" y="2276181"/>
            <a:ext cx="1666526" cy="1666527"/>
            <a:chOff x="5959407" y="2364446"/>
            <a:chExt cx="1666526" cy="1666527"/>
          </a:xfrm>
        </p:grpSpPr>
        <p:sp>
          <p:nvSpPr>
            <p:cNvPr id="34" name="Freeform 11"/>
            <p:cNvSpPr/>
            <p:nvPr/>
          </p:nvSpPr>
          <p:spPr>
            <a:xfrm>
              <a:off x="5959407" y="2364446"/>
              <a:ext cx="1666526" cy="1666527"/>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800">
                <a:solidFill>
                  <a:schemeClr val="tx1"/>
                </a:solidFill>
                <a:latin typeface="Source Han Serif CN Bold" panose="02020400000000000000" charset="-122"/>
                <a:ea typeface="Source Han Serif CN Bold" panose="02020400000000000000" charset="-122"/>
                <a:sym typeface="+mn-lt"/>
              </a:endParaRPr>
            </a:p>
          </p:txBody>
        </p:sp>
        <p:sp>
          <p:nvSpPr>
            <p:cNvPr id="38" name="文本框 37"/>
            <p:cNvSpPr txBox="1"/>
            <p:nvPr/>
          </p:nvSpPr>
          <p:spPr>
            <a:xfrm>
              <a:off x="5989774" y="2976977"/>
              <a:ext cx="1511889" cy="645160"/>
            </a:xfrm>
            <a:prstGeom prst="rect">
              <a:avLst/>
            </a:prstGeom>
            <a:noFill/>
          </p:spPr>
          <p:txBody>
            <a:bodyPr wrap="square">
              <a:spAutoFit/>
            </a:bodyPr>
            <a:lstStyle>
              <a:defPPr>
                <a:defRPr lang="zh-CN"/>
              </a:defPPr>
              <a:lvl1pPr marR="0" lvl="0" indent="0" algn="ctr" fontAlgn="base">
                <a:lnSpc>
                  <a:spcPct val="100000"/>
                </a:lnSpc>
                <a:spcBef>
                  <a:spcPct val="0"/>
                </a:spcBef>
                <a:spcAft>
                  <a:spcPct val="0"/>
                </a:spcAft>
                <a:buClrTx/>
                <a:buSzTx/>
                <a:buFontTx/>
                <a:buNone/>
                <a:defRPr kumimoji="0" b="1" i="0" u="none" strike="noStrike" kern="0" cap="none" spc="0" normalizeH="0" baseline="0">
                  <a:ln>
                    <a:noFill/>
                  </a:ln>
                  <a:solidFill>
                    <a:srgbClr val="A00201"/>
                  </a:solidFill>
                  <a:uLnTx/>
                  <a:uFillTx/>
                  <a:latin typeface="Arial" panose="020B0604020202020204"/>
                  <a:ea typeface="微软雅黑" panose="020B0503020204020204" pitchFamily="34" charset="-122"/>
                  <a:cs typeface="+mn-ea"/>
                </a:defRPr>
              </a:lvl1pPr>
            </a:lstStyle>
            <a:p>
              <a:r>
                <a:rPr lang="zh-CN" altLang="en-US">
                  <a:latin typeface="阿里巴巴普惠体 B" panose="00020600040101010101" charset="-122"/>
                  <a:ea typeface="阿里巴巴普惠体 B" panose="00020600040101010101" charset="-122"/>
                  <a:sym typeface="+mn-lt"/>
                </a:rPr>
                <a:t>宣传普法教育</a:t>
              </a:r>
              <a:endParaRPr lang="zh-CN" altLang="en-US">
                <a:latin typeface="阿里巴巴普惠体 B" panose="00020600040101010101" charset="-122"/>
                <a:ea typeface="阿里巴巴普惠体 B" panose="00020600040101010101" charset="-122"/>
                <a:sym typeface="+mn-lt"/>
              </a:endParaRPr>
            </a:p>
          </p:txBody>
        </p:sp>
      </p:grpSp>
      <p:grpSp>
        <p:nvGrpSpPr>
          <p:cNvPr id="10" name="组合 9"/>
          <p:cNvGrpSpPr/>
          <p:nvPr/>
        </p:nvGrpSpPr>
        <p:grpSpPr>
          <a:xfrm>
            <a:off x="8747294" y="2000796"/>
            <a:ext cx="2218146" cy="2218147"/>
            <a:chOff x="8716814" y="2122081"/>
            <a:chExt cx="2218146" cy="2218147"/>
          </a:xfrm>
        </p:grpSpPr>
        <p:sp>
          <p:nvSpPr>
            <p:cNvPr id="35" name="Freeform 14"/>
            <p:cNvSpPr/>
            <p:nvPr/>
          </p:nvSpPr>
          <p:spPr>
            <a:xfrm>
              <a:off x="8716814" y="2122081"/>
              <a:ext cx="2218146" cy="2218147"/>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solidFill>
                  <a:schemeClr val="tx1"/>
                </a:solidFill>
                <a:latin typeface="Source Han Serif CN Bold" panose="02020400000000000000" charset="-122"/>
                <a:ea typeface="Source Han Serif CN Bold" panose="02020400000000000000" charset="-122"/>
                <a:sym typeface="+mn-lt"/>
              </a:endParaRPr>
            </a:p>
          </p:txBody>
        </p:sp>
        <p:sp>
          <p:nvSpPr>
            <p:cNvPr id="39" name="文本框 38"/>
            <p:cNvSpPr txBox="1"/>
            <p:nvPr/>
          </p:nvSpPr>
          <p:spPr>
            <a:xfrm>
              <a:off x="9069942" y="2923910"/>
              <a:ext cx="1511889" cy="829945"/>
            </a:xfrm>
            <a:prstGeom prst="rect">
              <a:avLst/>
            </a:prstGeom>
            <a:noFill/>
          </p:spPr>
          <p:txBody>
            <a:bodyPr wrap="square">
              <a:spAutoFit/>
            </a:bodyPr>
            <a:lstStyle>
              <a:defPPr>
                <a:defRPr lang="zh-CN"/>
              </a:defPPr>
              <a:lvl1pPr marR="0" lvl="0" indent="0" algn="ctr" fontAlgn="base">
                <a:lnSpc>
                  <a:spcPct val="100000"/>
                </a:lnSpc>
                <a:spcBef>
                  <a:spcPct val="0"/>
                </a:spcBef>
                <a:spcAft>
                  <a:spcPct val="0"/>
                </a:spcAft>
                <a:buClrTx/>
                <a:buSzTx/>
                <a:buFontTx/>
                <a:buNone/>
                <a:defRPr kumimoji="0" b="1" i="0" u="none" strike="noStrike" kern="0" cap="none" spc="0" normalizeH="0" baseline="0">
                  <a:ln>
                    <a:noFill/>
                  </a:ln>
                  <a:solidFill>
                    <a:srgbClr val="A00201"/>
                  </a:solidFill>
                  <a:uLnTx/>
                  <a:uFillTx/>
                  <a:latin typeface="Arial" panose="020B0604020202020204"/>
                  <a:ea typeface="微软雅黑" panose="020B0503020204020204" pitchFamily="34" charset="-122"/>
                  <a:cs typeface="+mn-ea"/>
                </a:defRPr>
              </a:lvl1pPr>
            </a:lstStyle>
            <a:p>
              <a:r>
                <a:rPr lang="zh-CN" altLang="en-US" sz="2400">
                  <a:latin typeface="阿里巴巴普惠体 B" panose="00020600040101010101" charset="-122"/>
                  <a:ea typeface="阿里巴巴普惠体 B" panose="00020600040101010101" charset="-122"/>
                  <a:sym typeface="+mn-lt"/>
                </a:rPr>
                <a:t>服务社区老人</a:t>
              </a:r>
              <a:endParaRPr lang="zh-CN" altLang="en-US" sz="2400">
                <a:latin typeface="阿里巴巴普惠体 B" panose="00020600040101010101" charset="-122"/>
                <a:ea typeface="阿里巴巴普惠体 B" panose="00020600040101010101" charset="-122"/>
                <a:sym typeface="+mn-lt"/>
              </a:endParaRPr>
            </a:p>
          </p:txBody>
        </p:sp>
      </p:grpSp>
      <p:sp>
        <p:nvSpPr>
          <p:cNvPr id="108" name="文本框 107"/>
          <p:cNvSpPr txBox="1"/>
          <p:nvPr>
            <p:custDataLst>
              <p:tags r:id="rId1"/>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（四）志愿者的活动</a:t>
            </a:r>
            <a:r>
              <a:rPr lang="zh-CN" sz="2400" b="0">
                <a:latin typeface="微软雅黑" panose="020B0503020204020204" pitchFamily="34" charset="-122"/>
                <a:ea typeface="微软雅黑" panose="020B0503020204020204" pitchFamily="34" charset="-122"/>
              </a:rPr>
              <a:t>方式</a:t>
            </a:r>
            <a:endParaRPr lang="zh-CN" sz="2400" b="0">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a:off x="2723219" y="31362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2"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3"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ldLvl="0" animBg="1"/>
      <p:bldP spid="4" grpId="2" bldLvl="0" animBg="1"/>
      <p:bldP spid="5" grpId="3"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0"/>
          <p:cNvSpPr>
            <a:spLocks noChangeArrowheads="1"/>
          </p:cNvSpPr>
          <p:nvPr/>
        </p:nvSpPr>
        <p:spPr bwMode="auto">
          <a:xfrm>
            <a:off x="3325348" y="2618416"/>
            <a:ext cx="8050042" cy="108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p>
            <a:pPr marL="0" marR="0" lvl="0" indent="0" algn="l"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rPr>
              <a:t>联合国志愿者有百分之三十在非洲工作，百分之二十五在亚洲工作；百分之三十的志愿者工作在世界最贫穷、最不发达的国家，其余则服务于阿拉伯国家、加勒比地区、中南美洲，为了最有效地发挥效能，他们工作的地方常常是遥远而艰苦的山区或农庄。</a:t>
            </a:r>
            <a:endParaRPr kumimoji="0" lang="zh-CN" altLang="en-US" sz="16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 name="Rectangle 30"/>
          <p:cNvSpPr>
            <a:spLocks noChangeArrowheads="1"/>
          </p:cNvSpPr>
          <p:nvPr/>
        </p:nvSpPr>
        <p:spPr bwMode="auto">
          <a:xfrm>
            <a:off x="528809" y="5059998"/>
            <a:ext cx="10997291"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p>
            <a:pPr fontAlgn="base">
              <a:lnSpc>
                <a:spcPct val="130000"/>
              </a:lnSpc>
              <a:spcBef>
                <a:spcPct val="0"/>
              </a:spcBef>
              <a:spcAft>
                <a:spcPct val="0"/>
              </a:spcAft>
              <a:buFont typeface="Arial" panose="020B0604020202020204" pitchFamily="34" charset="0"/>
              <a:buNone/>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联合国志愿者的工作主要有四项：同缺少技术的政府合作；倡导建立以社会为基础的个人自立；人道主义救助和复原；提供人权、选举支持，建设和平进程。他们是在平等基础上共同工作的自由职业者。联合国志愿者计划涵盖范围极其广泛，凡</a:t>
            </a:r>
            <a:r>
              <a:rPr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100</a:t>
            </a: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余种，其中的重点领域有农业科研、健康医疗、文化教育、信息与通讯技术、社会发展、职业训练、工业生产及人口等。</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11" name="组合 10"/>
          <p:cNvGrpSpPr/>
          <p:nvPr/>
        </p:nvGrpSpPr>
        <p:grpSpPr>
          <a:xfrm>
            <a:off x="1003973" y="3799091"/>
            <a:ext cx="7397077" cy="1160249"/>
            <a:chOff x="832523" y="3843551"/>
            <a:chExt cx="7397077" cy="1160249"/>
          </a:xfrm>
        </p:grpSpPr>
        <p:sp>
          <p:nvSpPr>
            <p:cNvPr id="14" name="矩形: 圆角 2"/>
            <p:cNvSpPr/>
            <p:nvPr/>
          </p:nvSpPr>
          <p:spPr>
            <a:xfrm>
              <a:off x="832523" y="3843551"/>
              <a:ext cx="7397077" cy="1160249"/>
            </a:xfrm>
            <a:prstGeom prst="roundRect">
              <a:avLst>
                <a:gd name="adj" fmla="val 12289"/>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30"/>
            <p:cNvSpPr>
              <a:spLocks noChangeArrowheads="1"/>
            </p:cNvSpPr>
            <p:nvPr/>
          </p:nvSpPr>
          <p:spPr bwMode="auto">
            <a:xfrm>
              <a:off x="940472" y="3862622"/>
              <a:ext cx="7181177" cy="108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p>
              <a:pPr fontAlgn="base">
                <a:lnSpc>
                  <a:spcPct val="130000"/>
                </a:lnSpc>
                <a:spcBef>
                  <a:spcPct val="0"/>
                </a:spcBef>
                <a:spcAft>
                  <a:spcPct val="0"/>
                </a:spcAft>
                <a:buFont typeface="Arial" panose="020B0604020202020204" pitchFamily="34" charset="0"/>
                <a:buNone/>
              </a:pPr>
              <a:r>
                <a:rPr lang="zh-CN" altLang="en-US"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自志愿者纲领确立</a:t>
              </a:r>
              <a:r>
                <a:rPr lang="en-US" altLang="zh-CN"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30</a:t>
              </a:r>
              <a:r>
                <a:rPr lang="zh-CN" altLang="en-US"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多年来，有来自</a:t>
              </a:r>
              <a:r>
                <a:rPr lang="en-US" altLang="zh-CN"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140</a:t>
              </a:r>
              <a:r>
                <a:rPr lang="zh-CN" altLang="en-US"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多个国家的</a:t>
              </a:r>
              <a:r>
                <a:rPr lang="en-US" altLang="zh-CN"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20000</a:t>
              </a:r>
              <a:r>
                <a:rPr lang="zh-CN" altLang="en-US"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rPr>
                <a:t>多名志愿者在联合国各个领域从事服务工作。联合国志愿者从事着大量极具挑战性的工作，从中非的大湖区危机，到巴尔干战争，到东帝汶及高加索地区。</a:t>
              </a:r>
              <a:endParaRPr lang="zh-CN" altLang="en-US" sz="1600">
                <a:solidFill>
                  <a:srgbClr val="A0020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18" name="组合 17"/>
          <p:cNvGrpSpPr/>
          <p:nvPr/>
        </p:nvGrpSpPr>
        <p:grpSpPr>
          <a:xfrm>
            <a:off x="887768" y="1946567"/>
            <a:ext cx="2818493" cy="523220"/>
            <a:chOff x="1169307" y="1815122"/>
            <a:chExt cx="2818493" cy="523220"/>
          </a:xfrm>
        </p:grpSpPr>
        <p:sp>
          <p:nvSpPr>
            <p:cNvPr id="19" name="矩形: 圆角 18"/>
            <p:cNvSpPr/>
            <p:nvPr/>
          </p:nvSpPr>
          <p:spPr>
            <a:xfrm>
              <a:off x="1169307" y="1815122"/>
              <a:ext cx="2437493" cy="52322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19"/>
            <p:cNvSpPr txBox="1"/>
            <p:nvPr/>
          </p:nvSpPr>
          <p:spPr>
            <a:xfrm>
              <a:off x="1334407" y="1845899"/>
              <a:ext cx="2653393" cy="460375"/>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A00201"/>
                  </a:solidFill>
                  <a:effectLst/>
                  <a:uLnTx/>
                  <a:uFillTx/>
                  <a:latin typeface="阿里巴巴普惠体 B" panose="00020600040101010101" charset="-122"/>
                  <a:ea typeface="阿里巴巴普惠体 B" panose="00020600040101010101" charset="-122"/>
                  <a:cs typeface="+mn-ea"/>
                  <a:sym typeface="+mn-lt"/>
                </a:rPr>
                <a:t>联合国志愿者</a:t>
              </a:r>
              <a:endParaRPr kumimoji="0" lang="zh-CN" altLang="en-US" sz="2400" b="1" i="0" u="none" strike="noStrike" kern="1200" cap="none" spc="0" normalizeH="0" baseline="0" noProof="0">
                <a:ln>
                  <a:noFill/>
                </a:ln>
                <a:solidFill>
                  <a:srgbClr val="A00201"/>
                </a:solidFill>
                <a:effectLst/>
                <a:uLnTx/>
                <a:uFillTx/>
                <a:latin typeface="阿里巴巴普惠体 B" panose="00020600040101010101" charset="-122"/>
                <a:ea typeface="阿里巴巴普惠体 B" panose="00020600040101010101" charset="-122"/>
                <a:cs typeface="+mn-ea"/>
                <a:sym typeface="+mn-lt"/>
              </a:endParaRPr>
            </a:p>
          </p:txBody>
        </p:sp>
      </p:grpSp>
      <p:sp>
        <p:nvSpPr>
          <p:cNvPr id="108" name="文本框 107"/>
          <p:cNvSpPr txBox="1"/>
          <p:nvPr>
            <p:custDataLst>
              <p:tags r:id="rId1"/>
            </p:custDataLst>
          </p:nvPr>
        </p:nvSpPr>
        <p:spPr>
          <a:xfrm>
            <a:off x="1150620" y="1080135"/>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（四）志愿者的活动</a:t>
            </a:r>
            <a:r>
              <a:rPr lang="zh-CN" sz="2400" b="0">
                <a:latin typeface="微软雅黑" panose="020B0503020204020204" pitchFamily="34" charset="-122"/>
                <a:ea typeface="微软雅黑" panose="020B0503020204020204" pitchFamily="34" charset="-122"/>
              </a:rPr>
              <a:t>方式</a:t>
            </a:r>
            <a:endParaRPr lang="zh-CN" sz="2400" b="0">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2723219" y="31362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关于志愿者</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1"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018540" y="427990"/>
            <a:ext cx="10029825" cy="2122805"/>
          </a:xfrm>
          <a:prstGeom prst="rect">
            <a:avLst/>
          </a:prstGeom>
          <a:noFill/>
        </p:spPr>
        <p:txBody>
          <a:bodyPr wrap="square" rtlCol="0">
            <a:spAutoFit/>
          </a:bodyPr>
          <a:lstStyle/>
          <a:p>
            <a:pPr indent="0" fontAlgn="auto">
              <a:lnSpc>
                <a:spcPct val="200000"/>
              </a:lnSpc>
              <a:spcBef>
                <a:spcPct val="0"/>
              </a:spcBef>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案例：</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algn="ctr" fontAlgn="auto">
              <a:lnSpc>
                <a:spcPct val="150000"/>
              </a:lnSpc>
              <a:spcBef>
                <a:spcPct val="0"/>
              </a:spcBef>
            </a:pPr>
            <a:r>
              <a:rPr lang="en-US" altLang="zh-CN" sz="2400" dirty="0">
                <a:sym typeface="+mn-ea"/>
              </a:rPr>
              <a:t>    </a:t>
            </a:r>
            <a:r>
              <a:rPr sz="2400" dirty="0">
                <a:sym typeface="+mn-ea"/>
              </a:rPr>
              <a:t>用执着的大爱撑起生命的风帆</a:t>
            </a:r>
            <a:endParaRPr sz="2400" dirty="0">
              <a:sym typeface="+mn-ea"/>
            </a:endParaRPr>
          </a:p>
          <a:p>
            <a:pPr indent="0" algn="ctr" fontAlgn="auto">
              <a:lnSpc>
                <a:spcPct val="150000"/>
              </a:lnSpc>
              <a:spcBef>
                <a:spcPct val="0"/>
              </a:spcBef>
            </a:pPr>
            <a:r>
              <a:rPr sz="2400" dirty="0">
                <a:sym typeface="+mn-ea"/>
              </a:rPr>
              <a:t>--江西省00后大学生先后捐献造血干细胞和淋巴细胞</a:t>
            </a:r>
            <a:r>
              <a:rPr lang="zh-CN" sz="2400" dirty="0">
                <a:sym typeface="+mn-ea"/>
              </a:rPr>
              <a:t>　</a:t>
            </a:r>
            <a:endParaRPr lang="zh-CN" sz="2400" dirty="0">
              <a:sym typeface="+mn-ea"/>
            </a:endParaRPr>
          </a:p>
        </p:txBody>
      </p:sp>
      <p:pic>
        <p:nvPicPr>
          <p:cNvPr id="104" name="图片 103"/>
          <p:cNvPicPr/>
          <p:nvPr>
            <p:custDataLst>
              <p:tags r:id="rId1"/>
            </p:custDataLst>
          </p:nvPr>
        </p:nvPicPr>
        <p:blipFill>
          <a:blip r:embed="rId2"/>
          <a:stretch>
            <a:fillRect/>
          </a:stretch>
        </p:blipFill>
        <p:spPr>
          <a:xfrm>
            <a:off x="3189605" y="2738755"/>
            <a:ext cx="5266055" cy="3505200"/>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志愿服务的内涵</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志愿服务的权力义务</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72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践行志愿服务</a:t>
            </a:r>
            <a:endPar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2723219" y="31362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践行志愿活动</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13" name="文本框 112"/>
          <p:cNvSpPr txBox="1"/>
          <p:nvPr/>
        </p:nvSpPr>
        <p:spPr>
          <a:xfrm>
            <a:off x="1339215" y="1327785"/>
            <a:ext cx="5080000" cy="460375"/>
          </a:xfrm>
          <a:prstGeom prst="rect">
            <a:avLst/>
          </a:prstGeom>
          <a:noFill/>
          <a:ln w="9525">
            <a:noFill/>
          </a:ln>
        </p:spPr>
        <p:txBody>
          <a:bodyPr>
            <a:spAutoFit/>
          </a:bodyPr>
          <a:p>
            <a:pPr indent="0"/>
            <a:r>
              <a:rPr lang="zh-CN" sz="2400" b="0">
                <a:latin typeface="微软雅黑" panose="020B0503020204020204" pitchFamily="34" charset="-122"/>
                <a:ea typeface="微软雅黑" panose="020B0503020204020204" pitchFamily="34" charset="-122"/>
              </a:rPr>
              <a:t>（一）成为一名注册志愿者</a:t>
            </a:r>
            <a:endParaRPr lang="zh-CN" sz="2400" b="0">
              <a:latin typeface="微软雅黑" panose="020B0503020204020204" pitchFamily="34" charset="-122"/>
              <a:ea typeface="微软雅黑" panose="020B0503020204020204" pitchFamily="34" charset="-122"/>
            </a:endParaRPr>
          </a:p>
        </p:txBody>
      </p:sp>
      <p:sp>
        <p:nvSpPr>
          <p:cNvPr id="2" name="矩形 1"/>
          <p:cNvSpPr/>
          <p:nvPr>
            <p:custDataLst>
              <p:tags r:id="rId2"/>
            </p:custDataLst>
          </p:nvPr>
        </p:nvSpPr>
        <p:spPr>
          <a:xfrm>
            <a:off x="2872740" y="2021840"/>
            <a:ext cx="7301118" cy="427101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文本框 5"/>
          <p:cNvSpPr txBox="1"/>
          <p:nvPr>
            <p:custDataLst>
              <p:tags r:id="rId3"/>
            </p:custDataLst>
          </p:nvPr>
        </p:nvSpPr>
        <p:spPr>
          <a:xfrm>
            <a:off x="4131674" y="2200839"/>
            <a:ext cx="862509" cy="755772"/>
          </a:xfrm>
          <a:prstGeom prst="rect">
            <a:avLst/>
          </a:prstGeom>
          <a:noFill/>
        </p:spPr>
        <p:txBody>
          <a:bodyPr wrap="square" lIns="91440" tIns="45720" rIns="91440" bIns="45720" rtlCol="0" anchor="b">
            <a:normAutofit fontScale="9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01.</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7" name="文本框 6"/>
          <p:cNvSpPr txBox="1"/>
          <p:nvPr>
            <p:custDataLst>
              <p:tags r:id="rId4"/>
            </p:custDataLst>
          </p:nvPr>
        </p:nvSpPr>
        <p:spPr>
          <a:xfrm flipH="1">
            <a:off x="4867638" y="2306376"/>
            <a:ext cx="5374601" cy="85389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书面注册:申请人向所在街道、学校、企业团组织或志愿者组织提出注册申请，填写统一格式的注册登记表和服务务项目登记表等记录，团组织、志愿者组织对申请人情况进行审核合格，将登记表等内容录入志愿者服务网，进行编号；申请人进行宣誓，领取志愿者注册登记证、志愿者胸章。</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8" name="矩形 7"/>
          <p:cNvSpPr/>
          <p:nvPr>
            <p:custDataLst>
              <p:tags r:id="rId5"/>
            </p:custDataLst>
          </p:nvPr>
        </p:nvSpPr>
        <p:spPr>
          <a:xfrm>
            <a:off x="3873120" y="2635739"/>
            <a:ext cx="94140" cy="1163491"/>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5" name="文本框 4"/>
          <p:cNvSpPr txBox="1"/>
          <p:nvPr>
            <p:custDataLst>
              <p:tags r:id="rId6"/>
            </p:custDataLst>
          </p:nvPr>
        </p:nvSpPr>
        <p:spPr>
          <a:xfrm>
            <a:off x="4131674" y="3906630"/>
            <a:ext cx="862509" cy="755772"/>
          </a:xfrm>
          <a:prstGeom prst="rect">
            <a:avLst/>
          </a:prstGeom>
          <a:noFill/>
        </p:spPr>
        <p:txBody>
          <a:bodyPr wrap="square" lIns="91440" tIns="45720" rIns="91440" bIns="45720" rtlCol="0" anchor="b">
            <a:normAutofit fontScale="9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02.</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9" name="文本框 8"/>
          <p:cNvSpPr txBox="1"/>
          <p:nvPr>
            <p:custDataLst>
              <p:tags r:id="rId7"/>
            </p:custDataLst>
          </p:nvPr>
        </p:nvSpPr>
        <p:spPr>
          <a:xfrm flipH="1">
            <a:off x="4131673" y="4722732"/>
            <a:ext cx="5374601" cy="853890"/>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网上注册: 2017年，全国志愿服务信息系统正式上线，通过该系统，社会公众可以便捷注册为志愿者参与服务。</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2" name="矩形 11"/>
          <p:cNvSpPr/>
          <p:nvPr>
            <p:custDataLst>
              <p:tags r:id="rId8"/>
            </p:custDataLst>
          </p:nvPr>
        </p:nvSpPr>
        <p:spPr>
          <a:xfrm>
            <a:off x="3873120" y="4341530"/>
            <a:ext cx="94140" cy="1163491"/>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pic>
        <p:nvPicPr>
          <p:cNvPr id="114" name="图片 113"/>
          <p:cNvPicPr/>
          <p:nvPr/>
        </p:nvPicPr>
        <p:blipFill>
          <a:blip r:embed="rId9"/>
          <a:stretch>
            <a:fillRect/>
          </a:stretch>
        </p:blipFill>
        <p:spPr>
          <a:xfrm>
            <a:off x="789305" y="2826385"/>
            <a:ext cx="2006600" cy="219265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2723219" y="31362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践行志愿活动</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13" name="文本框 112"/>
          <p:cNvSpPr txBox="1"/>
          <p:nvPr/>
        </p:nvSpPr>
        <p:spPr>
          <a:xfrm>
            <a:off x="1339215" y="1327785"/>
            <a:ext cx="5080000" cy="460375"/>
          </a:xfrm>
          <a:prstGeom prst="rect">
            <a:avLst/>
          </a:prstGeom>
          <a:noFill/>
          <a:ln w="9525">
            <a:noFill/>
          </a:ln>
        </p:spPr>
        <p:txBody>
          <a:bodyPr>
            <a:spAutoFit/>
          </a:bodyPr>
          <a:p>
            <a:pPr indent="0"/>
            <a:r>
              <a:rPr lang="zh-CN" sz="2400" b="0">
                <a:latin typeface="微软雅黑" panose="020B0503020204020204" pitchFamily="34" charset="-122"/>
                <a:ea typeface="微软雅黑" panose="020B0503020204020204" pitchFamily="34" charset="-122"/>
              </a:rPr>
              <a:t>（一）策划志愿活动</a:t>
            </a:r>
            <a:endParaRPr lang="zh-CN" sz="2400" b="0">
              <a:latin typeface="微软雅黑" panose="020B0503020204020204" pitchFamily="34" charset="-122"/>
              <a:ea typeface="微软雅黑" panose="020B0503020204020204" pitchFamily="34" charset="-122"/>
            </a:endParaRPr>
          </a:p>
        </p:txBody>
      </p:sp>
      <p:sp>
        <p:nvSpPr>
          <p:cNvPr id="3" name="矩形 4"/>
          <p:cNvSpPr/>
          <p:nvPr>
            <p:custDataLst>
              <p:tags r:id="rId2"/>
            </p:custDataLst>
          </p:nvPr>
        </p:nvSpPr>
        <p:spPr>
          <a:xfrm>
            <a:off x="1070109" y="2119226"/>
            <a:ext cx="10051782" cy="3991149"/>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10" name="衬底"/>
          <p:cNvSpPr/>
          <p:nvPr>
            <p:custDataLst>
              <p:tags r:id="rId3"/>
            </p:custDataLst>
          </p:nvPr>
        </p:nvSpPr>
        <p:spPr>
          <a:xfrm>
            <a:off x="5715089" y="1396370"/>
            <a:ext cx="4877416" cy="487680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15" name="文本框 114"/>
          <p:cNvSpPr txBox="1"/>
          <p:nvPr/>
        </p:nvSpPr>
        <p:spPr>
          <a:xfrm>
            <a:off x="1339215" y="2783840"/>
            <a:ext cx="3774440" cy="1322070"/>
          </a:xfrm>
          <a:prstGeom prst="rect">
            <a:avLst/>
          </a:prstGeom>
          <a:noFill/>
          <a:ln w="9525">
            <a:noFill/>
          </a:ln>
        </p:spPr>
        <p:txBody>
          <a:bodyPr wrap="square">
            <a:spAutoFit/>
          </a:bodyPr>
          <a:p>
            <a:pPr indent="0" fontAlgn="auto">
              <a:lnSpc>
                <a:spcPct val="200000"/>
              </a:lnSpc>
            </a:pPr>
            <a:r>
              <a:rPr lang="zh-CN" sz="2000" b="0">
                <a:latin typeface="微软雅黑" panose="020B0503020204020204" pitchFamily="34" charset="-122"/>
                <a:ea typeface="微软雅黑" panose="020B0503020204020204" pitchFamily="34" charset="-122"/>
                <a:cs typeface="微软雅黑" panose="020B0503020204020204" pitchFamily="34" charset="-122"/>
              </a:rPr>
              <a:t>以小组为单位撰写“垃圾分类”中职生志愿服务活动策划书</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p:cNvPicPr/>
          <p:nvPr/>
        </p:nvPicPr>
        <p:blipFill>
          <a:blip r:embed="rId4"/>
          <a:stretch>
            <a:fillRect/>
          </a:stretch>
        </p:blipFill>
        <p:spPr>
          <a:xfrm>
            <a:off x="5948045" y="2040890"/>
            <a:ext cx="4410710" cy="358775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panose="020B0604020202020204" pitchFamily="34" charset="0"/>
              <a:buNone/>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133475" y="2930291"/>
            <a:ext cx="423141" cy="412674"/>
            <a:chOff x="5865813" y="3209925"/>
            <a:chExt cx="449263" cy="438150"/>
          </a:xfrm>
          <a:solidFill>
            <a:srgbClr val="E93E34"/>
          </a:solidFill>
        </p:grpSpPr>
        <p:sp>
          <p:nvSpPr>
            <p:cNvPr id="15"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928867" y="2498439"/>
            <a:ext cx="9178999" cy="645160"/>
          </a:xfrm>
          <a:prstGeom prst="rect">
            <a:avLst/>
          </a:prstGeom>
        </p:spPr>
        <p:txBody>
          <a:bodyPr wrap="square">
            <a:spAutoFit/>
          </a:bodyPr>
          <a:lstStyle/>
          <a:p>
            <a:pPr indent="612140" algn="just">
              <a:lnSpc>
                <a:spcPct val="150000"/>
              </a:lnSpc>
            </a:pPr>
            <a:r>
              <a:rPr lang="zh-CN" altLang="en-US" sz="2400" dirty="0">
                <a:latin typeface="微软雅黑" panose="020B0503020204020204" pitchFamily="34" charset="-122"/>
                <a:ea typeface="微软雅黑" panose="020B0503020204020204" pitchFamily="34" charset="-122"/>
              </a:rPr>
              <a:t>以小组为单位开展“‘垃圾分类’中职生志愿服务活动”</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33475" y="3577991"/>
            <a:ext cx="423141" cy="412674"/>
            <a:chOff x="5865813" y="3209925"/>
            <a:chExt cx="449263" cy="438150"/>
          </a:xfrm>
          <a:solidFill>
            <a:srgbClr val="E93E34"/>
          </a:solidFill>
        </p:grpSpPr>
        <p:sp>
          <p:nvSpPr>
            <p:cNvPr id="34"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37"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133475" y="4987691"/>
            <a:ext cx="423141" cy="412674"/>
            <a:chOff x="5865813" y="3209925"/>
            <a:chExt cx="449263" cy="438150"/>
          </a:xfrm>
          <a:solidFill>
            <a:srgbClr val="E93E34"/>
          </a:solidFill>
        </p:grpSpPr>
        <p:sp>
          <p:nvSpPr>
            <p:cNvPr id="41"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45"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46"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rPr>
              <a:t>感谢观看</a:t>
            </a:r>
            <a:endPar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92906" y="1754326"/>
            <a:ext cx="8109678" cy="2306955"/>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indent="0" fontAlgn="auto">
              <a:lnSpc>
                <a:spcPct val="150000"/>
              </a:lnSpc>
            </a:pPr>
            <a:r>
              <a:rPr sz="2400" dirty="0">
                <a:latin typeface="微软雅黑" panose="020B0503020204020204" pitchFamily="34" charset="-122"/>
                <a:ea typeface="微软雅黑" panose="020B0503020204020204" pitchFamily="34" charset="-122"/>
              </a:rPr>
              <a:t>1.你参加过哪些志愿者服务?谈谈你的收获和体会。</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2.你认为新时代中职学生应该有哪些使命和担当?</a:t>
            </a:r>
            <a:endParaRPr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志愿服务的内涵</a:t>
              </a:r>
              <a:endPar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志愿服务的权力义务</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践行志愿服务</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p:nvPr>
            <p:custDataLst>
              <p:tags r:id="rId1"/>
            </p:custDataLst>
          </p:nvPr>
        </p:nvPicPr>
        <p:blipFill>
          <a:blip r:embed="rId2"/>
          <a:stretch>
            <a:fillRect/>
          </a:stretch>
        </p:blipFill>
        <p:spPr>
          <a:xfrm>
            <a:off x="9007475" y="425450"/>
            <a:ext cx="2708275" cy="2496820"/>
          </a:xfrm>
          <a:prstGeom prst="rect">
            <a:avLst/>
          </a:prstGeom>
          <a:noFill/>
          <a:ln w="9525">
            <a:noFill/>
          </a:ln>
        </p:spPr>
      </p:pic>
      <p:grpSp>
        <p:nvGrpSpPr>
          <p:cNvPr id="74" name="组合 73"/>
          <p:cNvGrpSpPr/>
          <p:nvPr/>
        </p:nvGrpSpPr>
        <p:grpSpPr>
          <a:xfrm>
            <a:off x="916460" y="1775216"/>
            <a:ext cx="4849495" cy="3832965"/>
            <a:chOff x="3386" y="4716"/>
            <a:chExt cx="13891" cy="6767"/>
          </a:xfrm>
        </p:grpSpPr>
        <p:sp>
          <p:nvSpPr>
            <p:cNvPr id="75" name="文本框 74"/>
            <p:cNvSpPr txBox="1"/>
            <p:nvPr/>
          </p:nvSpPr>
          <p:spPr bwMode="auto">
            <a:xfrm flipH="1">
              <a:off x="3386" y="6105"/>
              <a:ext cx="13891" cy="5378"/>
            </a:xfrm>
            <a:prstGeom prst="rect">
              <a:avLst/>
            </a:prstGeom>
            <a:noFill/>
          </p:spPr>
          <p:txBody>
            <a:bodyPr wrap="square" anchor="ctr">
              <a:spAutoFit/>
            </a:bodyPr>
            <a:lstStyle/>
            <a:p>
              <a:pPr algn="just">
                <a:lnSpc>
                  <a:spcPct val="200000"/>
                </a:lnSpc>
                <a:defRPr/>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联合国第40届代表大会通过40/212号决议，从1986年起定为国际志愿者日(IVD)，亦称“国际义工日”。 志愿者（即“义工”）。如今已有包括中国在内的100多个国家在这一天集中开展志愿服务活动,国际志愿者日作为国际志愿服务活动的重要标志已经深入人心。</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6" name="文本框 34"/>
            <p:cNvSpPr txBox="1">
              <a:spLocks noChangeArrowheads="1"/>
            </p:cNvSpPr>
            <p:nvPr/>
          </p:nvSpPr>
          <p:spPr bwMode="auto">
            <a:xfrm>
              <a:off x="3890" y="4716"/>
              <a:ext cx="11395" cy="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a:defRPr>
              </a:lvl1pPr>
              <a:lvl2pPr marL="742950" indent="-285750">
                <a:defRPr>
                  <a:solidFill>
                    <a:schemeClr val="tx1"/>
                  </a:solidFill>
                  <a:latin typeface="Calibri" panose="020F0502020204030204"/>
                </a:defRPr>
              </a:lvl2pPr>
              <a:lvl3pPr marL="1143000" indent="-228600">
                <a:defRPr>
                  <a:solidFill>
                    <a:schemeClr val="tx1"/>
                  </a:solidFill>
                  <a:latin typeface="Calibri" panose="020F0502020204030204"/>
                </a:defRPr>
              </a:lvl3pPr>
              <a:lvl4pPr marL="1600200" indent="-228600">
                <a:defRPr>
                  <a:solidFill>
                    <a:schemeClr val="tx1"/>
                  </a:solidFill>
                  <a:latin typeface="Calibri" panose="020F0502020204030204"/>
                </a:defRPr>
              </a:lvl4pPr>
              <a:lvl5pPr marL="2057400" indent="-228600">
                <a:defRPr>
                  <a:solidFill>
                    <a:schemeClr val="tx1"/>
                  </a:solidFill>
                  <a:latin typeface="Calibri" panose="020F0502020204030204"/>
                </a:defRPr>
              </a:lvl5pPr>
              <a:lvl6pPr marL="2514600" indent="-228600" defTabSz="457200" fontAlgn="base">
                <a:spcBef>
                  <a:spcPct val="0"/>
                </a:spcBef>
                <a:spcAft>
                  <a:spcPct val="0"/>
                </a:spcAft>
                <a:defRPr>
                  <a:solidFill>
                    <a:schemeClr val="tx1"/>
                  </a:solidFill>
                  <a:latin typeface="Calibri" panose="020F0502020204030204"/>
                </a:defRPr>
              </a:lvl6pPr>
              <a:lvl7pPr marL="2971800" indent="-228600" defTabSz="457200" fontAlgn="base">
                <a:spcBef>
                  <a:spcPct val="0"/>
                </a:spcBef>
                <a:spcAft>
                  <a:spcPct val="0"/>
                </a:spcAft>
                <a:defRPr>
                  <a:solidFill>
                    <a:schemeClr val="tx1"/>
                  </a:solidFill>
                  <a:latin typeface="Calibri" panose="020F0502020204030204"/>
                </a:defRPr>
              </a:lvl7pPr>
              <a:lvl8pPr marL="3429000" indent="-228600" defTabSz="457200" fontAlgn="base">
                <a:spcBef>
                  <a:spcPct val="0"/>
                </a:spcBef>
                <a:spcAft>
                  <a:spcPct val="0"/>
                </a:spcAft>
                <a:defRPr>
                  <a:solidFill>
                    <a:schemeClr val="tx1"/>
                  </a:solidFill>
                  <a:latin typeface="Calibri" panose="020F0502020204030204"/>
                </a:defRPr>
              </a:lvl8pPr>
              <a:lvl9pPr marL="3886200" indent="-228600" defTabSz="457200" fontAlgn="base">
                <a:spcBef>
                  <a:spcPct val="0"/>
                </a:spcBef>
                <a:spcAft>
                  <a:spcPct val="0"/>
                </a:spcAft>
                <a:defRPr>
                  <a:solidFill>
                    <a:schemeClr val="tx1"/>
                  </a:solidFill>
                  <a:latin typeface="Calibri" panose="020F0502020204030204"/>
                </a:defRPr>
              </a:lvl9pPr>
            </a:lstStyle>
            <a:p>
              <a:pPr algn="l">
                <a:defRPr/>
              </a:pPr>
              <a:r>
                <a:rPr lang="zh-CN" altLang="en-US" sz="2800" noProof="1">
                  <a:solidFill>
                    <a:schemeClr val="tx1">
                      <a:lumMod val="85000"/>
                      <a:lumOff val="15000"/>
                    </a:schemeClr>
                  </a:solidFill>
                  <a:latin typeface="微软雅黑" panose="020B0503020204020204" pitchFamily="34" charset="-122"/>
                  <a:ea typeface="微软雅黑" panose="020B0503020204020204" pitchFamily="34" charset="-122"/>
                  <a:cs typeface="汉仪君黑-45简" panose="020B0604020202020204" charset="-122"/>
                </a:rPr>
                <a:t>关于世界志愿者日</a:t>
              </a:r>
              <a:endParaRPr lang="zh-CN" altLang="en-US" sz="2800" noProof="1">
                <a:solidFill>
                  <a:schemeClr val="tx1">
                    <a:lumMod val="85000"/>
                    <a:lumOff val="15000"/>
                  </a:schemeClr>
                </a:solidFill>
                <a:latin typeface="微软雅黑" panose="020B0503020204020204" pitchFamily="34" charset="-122"/>
                <a:ea typeface="微软雅黑" panose="020B0503020204020204" pitchFamily="34" charset="-122"/>
                <a:cs typeface="汉仪君黑-45简" panose="020B0604020202020204" charset="-122"/>
              </a:endParaRPr>
            </a:p>
          </p:txBody>
        </p:sp>
      </p:grpSp>
      <p:grpSp>
        <p:nvGrpSpPr>
          <p:cNvPr id="78" name="组合 77"/>
          <p:cNvGrpSpPr/>
          <p:nvPr/>
        </p:nvGrpSpPr>
        <p:grpSpPr>
          <a:xfrm>
            <a:off x="6198235" y="2717739"/>
            <a:ext cx="4921761" cy="1905438"/>
            <a:chOff x="2678" y="6380"/>
            <a:chExt cx="14098" cy="3364"/>
          </a:xfrm>
        </p:grpSpPr>
        <p:sp>
          <p:nvSpPr>
            <p:cNvPr id="79" name="文本框 78"/>
            <p:cNvSpPr txBox="1"/>
            <p:nvPr/>
          </p:nvSpPr>
          <p:spPr bwMode="auto">
            <a:xfrm flipH="1">
              <a:off x="2885" y="7844"/>
              <a:ext cx="13891" cy="1900"/>
            </a:xfrm>
            <a:prstGeom prst="rect">
              <a:avLst/>
            </a:prstGeom>
            <a:noFill/>
          </p:spPr>
          <p:txBody>
            <a:bodyPr wrap="square" anchor="ctr">
              <a:spAutoFit/>
            </a:bodyPr>
            <a:lstStyle/>
            <a:p>
              <a:pPr algn="just">
                <a:lnSpc>
                  <a:spcPct val="200000"/>
                </a:lnSpc>
                <a:defRPr/>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全世界志愿者数量已经达到3至5亿人，工作时间每年累计超过150亿小时。</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0" name="文本框 34"/>
            <p:cNvSpPr txBox="1">
              <a:spLocks noChangeArrowheads="1"/>
            </p:cNvSpPr>
            <p:nvPr/>
          </p:nvSpPr>
          <p:spPr bwMode="auto">
            <a:xfrm>
              <a:off x="2678" y="6380"/>
              <a:ext cx="11395" cy="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a:defRPr>
              </a:lvl1pPr>
              <a:lvl2pPr marL="742950" indent="-285750">
                <a:defRPr>
                  <a:solidFill>
                    <a:schemeClr val="tx1"/>
                  </a:solidFill>
                  <a:latin typeface="Calibri" panose="020F0502020204030204"/>
                </a:defRPr>
              </a:lvl2pPr>
              <a:lvl3pPr marL="1143000" indent="-228600">
                <a:defRPr>
                  <a:solidFill>
                    <a:schemeClr val="tx1"/>
                  </a:solidFill>
                  <a:latin typeface="Calibri" panose="020F0502020204030204"/>
                </a:defRPr>
              </a:lvl3pPr>
              <a:lvl4pPr marL="1600200" indent="-228600">
                <a:defRPr>
                  <a:solidFill>
                    <a:schemeClr val="tx1"/>
                  </a:solidFill>
                  <a:latin typeface="Calibri" panose="020F0502020204030204"/>
                </a:defRPr>
              </a:lvl4pPr>
              <a:lvl5pPr marL="2057400" indent="-228600">
                <a:defRPr>
                  <a:solidFill>
                    <a:schemeClr val="tx1"/>
                  </a:solidFill>
                  <a:latin typeface="Calibri" panose="020F0502020204030204"/>
                </a:defRPr>
              </a:lvl5pPr>
              <a:lvl6pPr marL="2514600" indent="-228600" defTabSz="457200" fontAlgn="base">
                <a:spcBef>
                  <a:spcPct val="0"/>
                </a:spcBef>
                <a:spcAft>
                  <a:spcPct val="0"/>
                </a:spcAft>
                <a:defRPr>
                  <a:solidFill>
                    <a:schemeClr val="tx1"/>
                  </a:solidFill>
                  <a:latin typeface="Calibri" panose="020F0502020204030204"/>
                </a:defRPr>
              </a:lvl6pPr>
              <a:lvl7pPr marL="2971800" indent="-228600" defTabSz="457200" fontAlgn="base">
                <a:spcBef>
                  <a:spcPct val="0"/>
                </a:spcBef>
                <a:spcAft>
                  <a:spcPct val="0"/>
                </a:spcAft>
                <a:defRPr>
                  <a:solidFill>
                    <a:schemeClr val="tx1"/>
                  </a:solidFill>
                  <a:latin typeface="Calibri" panose="020F0502020204030204"/>
                </a:defRPr>
              </a:lvl7pPr>
              <a:lvl8pPr marL="3429000" indent="-228600" defTabSz="457200" fontAlgn="base">
                <a:spcBef>
                  <a:spcPct val="0"/>
                </a:spcBef>
                <a:spcAft>
                  <a:spcPct val="0"/>
                </a:spcAft>
                <a:defRPr>
                  <a:solidFill>
                    <a:schemeClr val="tx1"/>
                  </a:solidFill>
                  <a:latin typeface="Calibri" panose="020F0502020204030204"/>
                </a:defRPr>
              </a:lvl8pPr>
              <a:lvl9pPr marL="3886200" indent="-228600" defTabSz="457200" fontAlgn="base">
                <a:spcBef>
                  <a:spcPct val="0"/>
                </a:spcBef>
                <a:spcAft>
                  <a:spcPct val="0"/>
                </a:spcAft>
                <a:defRPr>
                  <a:solidFill>
                    <a:schemeClr val="tx1"/>
                  </a:solidFill>
                  <a:latin typeface="Calibri" panose="020F0502020204030204"/>
                </a:defRPr>
              </a:lvl9pPr>
            </a:lstStyle>
            <a:p>
              <a:pPr algn="l">
                <a:defRPr/>
              </a:pPr>
              <a:r>
                <a:rPr lang="zh-CN" altLang="en-US" sz="2800" noProof="1">
                  <a:solidFill>
                    <a:schemeClr val="tx1">
                      <a:lumMod val="85000"/>
                      <a:lumOff val="15000"/>
                    </a:schemeClr>
                  </a:solidFill>
                  <a:latin typeface="微软雅黑" panose="020B0503020204020204" pitchFamily="34" charset="-122"/>
                  <a:ea typeface="微软雅黑" panose="020B0503020204020204" pitchFamily="34" charset="-122"/>
                  <a:cs typeface="汉仪君黑-45简" panose="020B0604020202020204" charset="-122"/>
                </a:rPr>
                <a:t>世界志愿者的规模</a:t>
              </a:r>
              <a:endParaRPr lang="zh-CN" altLang="en-US" sz="2800" noProof="1">
                <a:solidFill>
                  <a:schemeClr val="tx1">
                    <a:lumMod val="85000"/>
                    <a:lumOff val="15000"/>
                  </a:schemeClr>
                </a:solidFill>
                <a:latin typeface="微软雅黑" panose="020B0503020204020204" pitchFamily="34" charset="-122"/>
                <a:ea typeface="微软雅黑" panose="020B0503020204020204" pitchFamily="34" charset="-122"/>
                <a:cs typeface="汉仪君黑-45简" panose="020B0604020202020204" charset="-122"/>
              </a:endParaRPr>
            </a:p>
          </p:txBody>
        </p:sp>
      </p:grpSp>
      <p:sp>
        <p:nvSpPr>
          <p:cNvPr id="2" name="文本框 1"/>
          <p:cNvSpPr txBox="1"/>
          <p:nvPr>
            <p:custDataLst>
              <p:tags r:id="rId3"/>
            </p:custDataLst>
          </p:nvPr>
        </p:nvSpPr>
        <p:spPr>
          <a:xfrm>
            <a:off x="2595584" y="34156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关于世界志愿者日</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43" name="心形 42"/>
          <p:cNvSpPr/>
          <p:nvPr>
            <p:custDataLst>
              <p:tags r:id="rId4"/>
            </p:custDataLst>
          </p:nvPr>
        </p:nvSpPr>
        <p:spPr>
          <a:xfrm>
            <a:off x="7337743" y="5123551"/>
            <a:ext cx="1506001" cy="1232076"/>
          </a:xfrm>
          <a:prstGeom prst="heart">
            <a:avLst/>
          </a:prstGeom>
          <a:gradFill flip="none" rotWithShape="1">
            <a:gsLst>
              <a:gs pos="63000">
                <a:srgbClr val="FF3C2D"/>
              </a:gs>
              <a:gs pos="0">
                <a:srgbClr val="FFCC99"/>
              </a:gs>
              <a:gs pos="100000">
                <a:srgbClr val="FF0000"/>
              </a:gs>
            </a:gsLst>
            <a:path path="circle">
              <a:fillToRect r="100000" b="100000"/>
            </a:path>
            <a:tileRect l="-100000" t="-10000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心形 2"/>
          <p:cNvSpPr/>
          <p:nvPr>
            <p:custDataLst>
              <p:tags r:id="rId5"/>
            </p:custDataLst>
          </p:nvPr>
        </p:nvSpPr>
        <p:spPr>
          <a:xfrm>
            <a:off x="2272030" y="5455285"/>
            <a:ext cx="998855" cy="900430"/>
          </a:xfrm>
          <a:prstGeom prst="heart">
            <a:avLst/>
          </a:prstGeom>
          <a:gradFill flip="none" rotWithShape="1">
            <a:gsLst>
              <a:gs pos="63000">
                <a:srgbClr val="FF3C2D"/>
              </a:gs>
              <a:gs pos="0">
                <a:srgbClr val="FFCC99"/>
              </a:gs>
              <a:gs pos="100000">
                <a:srgbClr val="FF0000"/>
              </a:gs>
            </a:gsLst>
            <a:path path="circle">
              <a:fillToRect r="100000" b="100000"/>
            </a:path>
            <a:tileRect l="-100000" t="-10000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心形 3"/>
          <p:cNvSpPr/>
          <p:nvPr>
            <p:custDataLst>
              <p:tags r:id="rId6"/>
            </p:custDataLst>
          </p:nvPr>
        </p:nvSpPr>
        <p:spPr>
          <a:xfrm>
            <a:off x="9594850" y="5455285"/>
            <a:ext cx="874395" cy="776605"/>
          </a:xfrm>
          <a:prstGeom prst="heart">
            <a:avLst/>
          </a:prstGeom>
          <a:gradFill flip="none" rotWithShape="1">
            <a:gsLst>
              <a:gs pos="63000">
                <a:srgbClr val="FF3C2D"/>
              </a:gs>
              <a:gs pos="0">
                <a:srgbClr val="FFCC99"/>
              </a:gs>
              <a:gs pos="100000">
                <a:srgbClr val="FF0000"/>
              </a:gs>
            </a:gsLst>
            <a:path path="circle">
              <a:fillToRect r="100000" b="100000"/>
            </a:path>
            <a:tileRect l="-100000" t="-10000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wipe(down)">
                                      <p:cBhvr>
                                        <p:cTn id="12" dur="500"/>
                                        <p:tgtEl>
                                          <p:spTgt spid="78"/>
                                        </p:tgtEl>
                                      </p:cBhvr>
                                    </p:animEffect>
                                  </p:childTnLst>
                                </p:cTn>
                              </p:par>
                            </p:childTnLst>
                          </p:cTn>
                        </p:par>
                        <p:par>
                          <p:cTn id="13" fill="hold">
                            <p:stCondLst>
                              <p:cond delay="500"/>
                            </p:stCondLst>
                            <p:childTnLst>
                              <p:par>
                                <p:cTn id="14" presetID="2" presetClass="entr" presetSubtype="4" fill="hold" grpId="3" nodeType="afterEffect">
                                  <p:stCondLst>
                                    <p:cond delay="50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1500" fill="hold"/>
                                        <p:tgtEl>
                                          <p:spTgt spid="43"/>
                                        </p:tgtEl>
                                        <p:attrNameLst>
                                          <p:attrName>ppt_x</p:attrName>
                                        </p:attrNameLst>
                                      </p:cBhvr>
                                      <p:tavLst>
                                        <p:tav tm="0">
                                          <p:val>
                                            <p:strVal val="#ppt_x"/>
                                          </p:val>
                                        </p:tav>
                                        <p:tav tm="100000">
                                          <p:val>
                                            <p:strVal val="#ppt_x"/>
                                          </p:val>
                                        </p:tav>
                                      </p:tavLst>
                                    </p:anim>
                                    <p:anim calcmode="lin" valueType="num">
                                      <p:cBhvr additive="base">
                                        <p:cTn id="17" dur="15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grpId="3" nodeType="after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500" fill="hold"/>
                                        <p:tgtEl>
                                          <p:spTgt spid="3"/>
                                        </p:tgtEl>
                                        <p:attrNameLst>
                                          <p:attrName>ppt_x</p:attrName>
                                        </p:attrNameLst>
                                      </p:cBhvr>
                                      <p:tavLst>
                                        <p:tav tm="0">
                                          <p:val>
                                            <p:strVal val="#ppt_x"/>
                                          </p:val>
                                        </p:tav>
                                        <p:tav tm="100000">
                                          <p:val>
                                            <p:strVal val="#ppt_x"/>
                                          </p:val>
                                        </p:tav>
                                      </p:tavLst>
                                    </p:anim>
                                    <p:anim calcmode="lin" valueType="num">
                                      <p:cBhvr additive="base">
                                        <p:cTn id="22" dur="1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4500"/>
                            </p:stCondLst>
                            <p:childTnLst>
                              <p:par>
                                <p:cTn id="24" presetID="2" presetClass="entr" presetSubtype="4" fill="hold" grpId="3" nodeType="after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500" fill="hold"/>
                                        <p:tgtEl>
                                          <p:spTgt spid="4"/>
                                        </p:tgtEl>
                                        <p:attrNameLst>
                                          <p:attrName>ppt_x</p:attrName>
                                        </p:attrNameLst>
                                      </p:cBhvr>
                                      <p:tavLst>
                                        <p:tav tm="0">
                                          <p:val>
                                            <p:strVal val="#ppt_x"/>
                                          </p:val>
                                        </p:tav>
                                        <p:tav tm="100000">
                                          <p:val>
                                            <p:strVal val="#ppt_x"/>
                                          </p:val>
                                        </p:tav>
                                      </p:tavLst>
                                    </p:anim>
                                    <p:anim calcmode="lin" valueType="num">
                                      <p:cBhvr additive="base">
                                        <p:cTn id="27" dur="1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3" bldLvl="0" animBg="1"/>
      <p:bldP spid="3" grpId="3" bldLvl="0" animBg="1"/>
      <p:bldP spid="4" grpId="3"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4"/>
          <p:cNvSpPr txBox="1"/>
          <p:nvPr/>
        </p:nvSpPr>
        <p:spPr>
          <a:xfrm>
            <a:off x="1314638" y="2032014"/>
            <a:ext cx="7736143" cy="730885"/>
          </a:xfrm>
          <a:prstGeom prst="rect">
            <a:avLst/>
          </a:prstGeom>
          <a:noFill/>
        </p:spPr>
        <p:txBody>
          <a:bodyPr wrap="square" rtlCol="0">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联合国大会第</a:t>
            </a:r>
            <a:r>
              <a:rPr kumimoji="0" lang="en-US" altLang="zh-CN"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52/17</a:t>
            </a:r>
            <a:r>
              <a:rPr kumimoji="0" lang="zh-CN" altLang="en-US"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号决议宣布</a:t>
            </a:r>
            <a:r>
              <a:rPr kumimoji="0" lang="en-US" altLang="zh-CN"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2001</a:t>
            </a:r>
            <a:r>
              <a:rPr kumimoji="0" lang="zh-CN" altLang="en-US"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年为志愿人员国际年。这一年发起了帮助实现国际自愿人员年的四项目标：加强认知、便利、促进和自愿人员网络。</a:t>
            </a:r>
            <a:endParaRPr kumimoji="0" lang="zh-CN" altLang="en-US" sz="16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3" name="TextBox 54"/>
          <p:cNvSpPr txBox="1"/>
          <p:nvPr/>
        </p:nvSpPr>
        <p:spPr>
          <a:xfrm>
            <a:off x="1314470" y="3485488"/>
            <a:ext cx="7736143" cy="1050925"/>
          </a:xfrm>
          <a:prstGeom prst="rect">
            <a:avLst/>
          </a:prstGeom>
          <a:noFill/>
        </p:spPr>
        <p:txBody>
          <a:bodyPr wrap="square" rtlCol="0">
            <a:spAutoFit/>
          </a:bodyPr>
          <a:lstStyle>
            <a:defPPr>
              <a:defRPr lang="zh-CN"/>
            </a:defPPr>
            <a:lvl1pPr marR="0" lvl="0" indent="0" algn="just" fontAlgn="auto">
              <a:lnSpc>
                <a:spcPct val="130000"/>
              </a:lnSpc>
              <a:spcBef>
                <a:spcPct val="0"/>
              </a:spcBef>
              <a:spcAft>
                <a:spcPct val="0"/>
              </a:spcAft>
              <a:buClrTx/>
              <a:buSzTx/>
              <a:buFontTx/>
              <a:buNone/>
              <a:defRPr kumimoji="0" sz="1600" b="0" i="0" u="none" strike="noStrike" cap="none" spc="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zh-CN" altLang="en-US">
                <a:solidFill>
                  <a:schemeClr val="tx1"/>
                </a:solidFill>
                <a:cs typeface="微软雅黑" panose="020B0503020204020204" pitchFamily="34" charset="-122"/>
                <a:sym typeface="+mn-lt"/>
              </a:rPr>
              <a:t>国际志愿人员年，大会通过了关于各国政府和联合国系统如何支持志愿工作的各种建议（</a:t>
            </a:r>
            <a:r>
              <a:rPr lang="en-US" altLang="zh-CN">
                <a:solidFill>
                  <a:schemeClr val="tx1"/>
                </a:solidFill>
                <a:cs typeface="微软雅黑" panose="020B0503020204020204" pitchFamily="34" charset="-122"/>
                <a:sym typeface="+mn-lt"/>
              </a:rPr>
              <a:t>2001</a:t>
            </a:r>
            <a:r>
              <a:rPr lang="zh-CN" altLang="en-US">
                <a:solidFill>
                  <a:schemeClr val="tx1"/>
                </a:solidFill>
                <a:cs typeface="微软雅黑" panose="020B0503020204020204" pitchFamily="34" charset="-122"/>
                <a:sym typeface="+mn-lt"/>
              </a:rPr>
              <a:t>年</a:t>
            </a:r>
            <a:r>
              <a:rPr lang="en-US" altLang="zh-CN">
                <a:solidFill>
                  <a:schemeClr val="tx1"/>
                </a:solidFill>
                <a:cs typeface="微软雅黑" panose="020B0503020204020204" pitchFamily="34" charset="-122"/>
                <a:sym typeface="+mn-lt"/>
              </a:rPr>
              <a:t>12</a:t>
            </a:r>
            <a:r>
              <a:rPr lang="zh-CN" altLang="en-US">
                <a:solidFill>
                  <a:schemeClr val="tx1"/>
                </a:solidFill>
                <a:cs typeface="微软雅黑" panose="020B0503020204020204" pitchFamily="34" charset="-122"/>
                <a:sym typeface="+mn-lt"/>
              </a:rPr>
              <a:t>月</a:t>
            </a:r>
            <a:r>
              <a:rPr lang="en-US" altLang="zh-CN">
                <a:solidFill>
                  <a:schemeClr val="tx1"/>
                </a:solidFill>
                <a:cs typeface="微软雅黑" panose="020B0503020204020204" pitchFamily="34" charset="-122"/>
                <a:sym typeface="+mn-lt"/>
              </a:rPr>
              <a:t>5</a:t>
            </a:r>
            <a:r>
              <a:rPr lang="zh-CN" altLang="en-US">
                <a:solidFill>
                  <a:schemeClr val="tx1"/>
                </a:solidFill>
                <a:cs typeface="微软雅黑" panose="020B0503020204020204" pitchFamily="34" charset="-122"/>
                <a:sym typeface="+mn-lt"/>
              </a:rPr>
              <a:t>日大会第</a:t>
            </a:r>
            <a:r>
              <a:rPr lang="en-US" altLang="zh-CN">
                <a:solidFill>
                  <a:schemeClr val="tx1"/>
                </a:solidFill>
                <a:cs typeface="微软雅黑" panose="020B0503020204020204" pitchFamily="34" charset="-122"/>
                <a:sym typeface="+mn-lt"/>
              </a:rPr>
              <a:t>56/38</a:t>
            </a:r>
            <a:r>
              <a:rPr lang="zh-CN" altLang="en-US">
                <a:solidFill>
                  <a:schemeClr val="tx1"/>
                </a:solidFill>
                <a:cs typeface="微软雅黑" panose="020B0503020204020204" pitchFamily="34" charset="-122"/>
                <a:sym typeface="+mn-lt"/>
              </a:rPr>
              <a:t>号决议），建议各国政府创造有利环境，进一步支持志愿行动。</a:t>
            </a:r>
            <a:endParaRPr lang="zh-CN" altLang="en-US">
              <a:solidFill>
                <a:schemeClr val="tx1"/>
              </a:solidFill>
              <a:cs typeface="微软雅黑" panose="020B0503020204020204" pitchFamily="34" charset="-122"/>
              <a:sym typeface="+mn-lt"/>
            </a:endParaRPr>
          </a:p>
        </p:txBody>
      </p:sp>
      <p:sp>
        <p:nvSpPr>
          <p:cNvPr id="24" name="TextBox 54"/>
          <p:cNvSpPr txBox="1"/>
          <p:nvPr/>
        </p:nvSpPr>
        <p:spPr>
          <a:xfrm>
            <a:off x="1314470" y="5243005"/>
            <a:ext cx="7732941" cy="730885"/>
          </a:xfrm>
          <a:prstGeom prst="rect">
            <a:avLst/>
          </a:prstGeom>
          <a:noFill/>
        </p:spPr>
        <p:txBody>
          <a:bodyPr wrap="square" rtlCol="0">
            <a:spAutoFit/>
          </a:bodyPr>
          <a:lstStyle>
            <a:defPPr>
              <a:defRPr lang="zh-CN"/>
            </a:defPPr>
            <a:lvl1pPr marR="0" lvl="0" indent="0" algn="just" fontAlgn="auto">
              <a:lnSpc>
                <a:spcPct val="130000"/>
              </a:lnSpc>
              <a:spcBef>
                <a:spcPct val="0"/>
              </a:spcBef>
              <a:spcAft>
                <a:spcPct val="0"/>
              </a:spcAft>
              <a:buClrTx/>
              <a:buSzTx/>
              <a:buFontTx/>
              <a:buNone/>
              <a:defRPr kumimoji="0" sz="1600" b="0" i="0" u="none" strike="noStrike" cap="none" spc="0" normalizeH="0" baseline="0">
                <a:ln>
                  <a:noFill/>
                </a:ln>
                <a:solidFill>
                  <a:schemeClr val="bg1"/>
                </a:solidFill>
                <a:effectLst/>
                <a:uLnTx/>
                <a:uFillTx/>
                <a:latin typeface="微软雅黑" panose="020B0503020204020204" pitchFamily="34" charset="-122"/>
                <a:ea typeface="微软雅黑" panose="020B0503020204020204" pitchFamily="34" charset="-122"/>
                <a:cs typeface="+mn-ea"/>
              </a:defRPr>
            </a:lvl1pPr>
          </a:lstStyle>
          <a:p>
            <a:r>
              <a:rPr lang="zh-CN" altLang="en-US">
                <a:solidFill>
                  <a:schemeClr val="tx1"/>
                </a:solidFill>
                <a:cs typeface="微软雅黑" panose="020B0503020204020204" pitchFamily="34" charset="-122"/>
                <a:sym typeface="+mn-lt"/>
              </a:rPr>
              <a:t>联合国大会第</a:t>
            </a:r>
            <a:r>
              <a:rPr lang="en-US" altLang="zh-CN">
                <a:solidFill>
                  <a:schemeClr val="tx1"/>
                </a:solidFill>
                <a:cs typeface="微软雅黑" panose="020B0503020204020204" pitchFamily="34" charset="-122"/>
                <a:sym typeface="+mn-lt"/>
              </a:rPr>
              <a:t>57/106</a:t>
            </a:r>
            <a:r>
              <a:rPr lang="zh-CN" altLang="en-US">
                <a:solidFill>
                  <a:schemeClr val="tx1"/>
                </a:solidFill>
                <a:cs typeface="微软雅黑" panose="020B0503020204020204" pitchFamily="34" charset="-122"/>
                <a:sym typeface="+mn-lt"/>
              </a:rPr>
              <a:t>号决议呼吁采取措施，确保国际志愿人员日作为志愿人员国际年的后续活动，能全面发挥其潜力。</a:t>
            </a:r>
            <a:endParaRPr lang="zh-CN" altLang="en-US">
              <a:solidFill>
                <a:schemeClr val="tx1"/>
              </a:solidFill>
              <a:cs typeface="微软雅黑" panose="020B0503020204020204" pitchFamily="34" charset="-122"/>
              <a:sym typeface="+mn-lt"/>
            </a:endParaRPr>
          </a:p>
        </p:txBody>
      </p:sp>
      <p:grpSp>
        <p:nvGrpSpPr>
          <p:cNvPr id="10" name="组合 9"/>
          <p:cNvGrpSpPr/>
          <p:nvPr/>
        </p:nvGrpSpPr>
        <p:grpSpPr>
          <a:xfrm>
            <a:off x="700707" y="1400287"/>
            <a:ext cx="3146425" cy="646332"/>
            <a:chOff x="841828" y="1514959"/>
            <a:chExt cx="3146425" cy="646332"/>
          </a:xfrm>
        </p:grpSpPr>
        <p:grpSp>
          <p:nvGrpSpPr>
            <p:cNvPr id="8" name="组合 7"/>
            <p:cNvGrpSpPr/>
            <p:nvPr/>
          </p:nvGrpSpPr>
          <p:grpSpPr>
            <a:xfrm>
              <a:off x="841828" y="1514959"/>
              <a:ext cx="3145971" cy="646332"/>
              <a:chOff x="841828" y="1514959"/>
              <a:chExt cx="3145971" cy="646332"/>
            </a:xfrm>
          </p:grpSpPr>
          <p:grpSp>
            <p:nvGrpSpPr>
              <p:cNvPr id="7" name="组合 6"/>
              <p:cNvGrpSpPr/>
              <p:nvPr/>
            </p:nvGrpSpPr>
            <p:grpSpPr>
              <a:xfrm>
                <a:off x="899025" y="1514959"/>
                <a:ext cx="3088774" cy="646332"/>
                <a:chOff x="899025" y="1514959"/>
                <a:chExt cx="3088774" cy="646332"/>
              </a:xfrm>
            </p:grpSpPr>
            <p:sp>
              <p:nvSpPr>
                <p:cNvPr id="9" name="矩形: 圆角 4"/>
                <p:cNvSpPr/>
                <p:nvPr/>
              </p:nvSpPr>
              <p:spPr>
                <a:xfrm>
                  <a:off x="1131168" y="1630371"/>
                  <a:ext cx="2856631" cy="4397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sp>
              <p:nvSpPr>
                <p:cNvPr id="11" name="椭圆 10"/>
                <p:cNvSpPr/>
                <p:nvPr/>
              </p:nvSpPr>
              <p:spPr>
                <a:xfrm>
                  <a:off x="899025" y="1514959"/>
                  <a:ext cx="646332" cy="646332"/>
                </a:xfrm>
                <a:prstGeom prst="ellipse">
                  <a:avLst/>
                </a:prstGeom>
                <a:solidFill>
                  <a:schemeClr val="bg1"/>
                </a:solidFill>
                <a:ln w="57150">
                  <a:solidFill>
                    <a:srgbClr val="A002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grpSp>
          <p:sp>
            <p:nvSpPr>
              <p:cNvPr id="13" name="文本框 12"/>
              <p:cNvSpPr txBox="1"/>
              <p:nvPr/>
            </p:nvSpPr>
            <p:spPr>
              <a:xfrm>
                <a:off x="841828" y="1638070"/>
                <a:ext cx="760725"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rPr>
                  <a:t>01</a:t>
                </a:r>
                <a:endPar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endParaRPr>
              </a:p>
            </p:txBody>
          </p:sp>
        </p:grpSp>
        <p:sp>
          <p:nvSpPr>
            <p:cNvPr id="14" name="文本框 13"/>
            <p:cNvSpPr txBox="1"/>
            <p:nvPr/>
          </p:nvSpPr>
          <p:spPr>
            <a:xfrm>
              <a:off x="1687013" y="1674979"/>
              <a:ext cx="2301240" cy="368300"/>
            </a:xfrm>
            <a:prstGeom prst="rect">
              <a:avLst/>
            </a:prstGeom>
            <a:noFill/>
          </p:spPr>
          <p:txBody>
            <a:bodyPr wrap="square">
              <a:spAutoFit/>
            </a:bodyPr>
            <a:lstStyle/>
            <a:p>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1997</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11</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lang="zh-CN" altLang="en-US" b="1">
                <a:solidFill>
                  <a:srgbClr val="A0020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723709" y="2839156"/>
            <a:ext cx="2855933" cy="646332"/>
            <a:chOff x="841828" y="1514959"/>
            <a:chExt cx="2855933" cy="646332"/>
          </a:xfrm>
        </p:grpSpPr>
        <p:grpSp>
          <p:nvGrpSpPr>
            <p:cNvPr id="15" name="组合 14"/>
            <p:cNvGrpSpPr/>
            <p:nvPr/>
          </p:nvGrpSpPr>
          <p:grpSpPr>
            <a:xfrm>
              <a:off x="841828" y="1514959"/>
              <a:ext cx="2158639" cy="646332"/>
              <a:chOff x="841828" y="1514959"/>
              <a:chExt cx="2158639" cy="646332"/>
            </a:xfrm>
          </p:grpSpPr>
          <p:grpSp>
            <p:nvGrpSpPr>
              <p:cNvPr id="20" name="组合 19"/>
              <p:cNvGrpSpPr/>
              <p:nvPr/>
            </p:nvGrpSpPr>
            <p:grpSpPr>
              <a:xfrm>
                <a:off x="899025" y="1514959"/>
                <a:ext cx="2101442" cy="646332"/>
                <a:chOff x="899025" y="1514959"/>
                <a:chExt cx="2101442" cy="646332"/>
              </a:xfrm>
            </p:grpSpPr>
            <p:sp>
              <p:nvSpPr>
                <p:cNvPr id="22" name="矩形: 圆角 21"/>
                <p:cNvSpPr/>
                <p:nvPr/>
              </p:nvSpPr>
              <p:spPr>
                <a:xfrm>
                  <a:off x="1131169" y="1630371"/>
                  <a:ext cx="1869298" cy="4397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sp>
              <p:nvSpPr>
                <p:cNvPr id="25" name="椭圆 24"/>
                <p:cNvSpPr/>
                <p:nvPr/>
              </p:nvSpPr>
              <p:spPr>
                <a:xfrm>
                  <a:off x="899025" y="1514959"/>
                  <a:ext cx="646332" cy="646332"/>
                </a:xfrm>
                <a:prstGeom prst="ellipse">
                  <a:avLst/>
                </a:prstGeom>
                <a:solidFill>
                  <a:schemeClr val="bg1"/>
                </a:solidFill>
                <a:ln w="57150">
                  <a:solidFill>
                    <a:srgbClr val="A002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grpSp>
          <p:sp>
            <p:nvSpPr>
              <p:cNvPr id="21" name="文本框 20"/>
              <p:cNvSpPr txBox="1"/>
              <p:nvPr/>
            </p:nvSpPr>
            <p:spPr>
              <a:xfrm>
                <a:off x="841828" y="1638070"/>
                <a:ext cx="760725"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rPr>
                  <a:t>02</a:t>
                </a:r>
                <a:endPar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endParaRPr>
              </a:p>
            </p:txBody>
          </p:sp>
        </p:grpSp>
        <p:sp>
          <p:nvSpPr>
            <p:cNvPr id="26" name="文本框 25"/>
            <p:cNvSpPr txBox="1"/>
            <p:nvPr/>
          </p:nvSpPr>
          <p:spPr>
            <a:xfrm>
              <a:off x="1687204" y="1675138"/>
              <a:ext cx="2010557" cy="368300"/>
            </a:xfrm>
            <a:prstGeom prst="rect">
              <a:avLst/>
            </a:prstGeom>
            <a:noFill/>
          </p:spPr>
          <p:txBody>
            <a:bodyPr wrap="square">
              <a:spAutoFit/>
            </a:bodyPr>
            <a:lstStyle/>
            <a:p>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2001</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endParaRPr lang="zh-CN" altLang="en-US" b="1">
                <a:solidFill>
                  <a:srgbClr val="A0020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7" name="组合 26"/>
          <p:cNvGrpSpPr/>
          <p:nvPr/>
        </p:nvGrpSpPr>
        <p:grpSpPr>
          <a:xfrm>
            <a:off x="723709" y="4596673"/>
            <a:ext cx="3133271" cy="646332"/>
            <a:chOff x="841828" y="1514959"/>
            <a:chExt cx="3133271" cy="646332"/>
          </a:xfrm>
        </p:grpSpPr>
        <p:grpSp>
          <p:nvGrpSpPr>
            <p:cNvPr id="28" name="组合 27"/>
            <p:cNvGrpSpPr/>
            <p:nvPr/>
          </p:nvGrpSpPr>
          <p:grpSpPr>
            <a:xfrm>
              <a:off x="841828" y="1514959"/>
              <a:ext cx="3133271" cy="646332"/>
              <a:chOff x="841828" y="1514959"/>
              <a:chExt cx="3133271" cy="646332"/>
            </a:xfrm>
          </p:grpSpPr>
          <p:grpSp>
            <p:nvGrpSpPr>
              <p:cNvPr id="29" name="组合 28"/>
              <p:cNvGrpSpPr/>
              <p:nvPr/>
            </p:nvGrpSpPr>
            <p:grpSpPr>
              <a:xfrm>
                <a:off x="899025" y="1514959"/>
                <a:ext cx="3076074" cy="646332"/>
                <a:chOff x="899025" y="1514959"/>
                <a:chExt cx="3076074" cy="646332"/>
              </a:xfrm>
            </p:grpSpPr>
            <p:sp>
              <p:nvSpPr>
                <p:cNvPr id="31" name="矩形: 圆角 30"/>
                <p:cNvSpPr/>
                <p:nvPr/>
              </p:nvSpPr>
              <p:spPr>
                <a:xfrm>
                  <a:off x="1131168" y="1630371"/>
                  <a:ext cx="2843931" cy="4397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sp>
              <p:nvSpPr>
                <p:cNvPr id="32" name="椭圆 31"/>
                <p:cNvSpPr/>
                <p:nvPr/>
              </p:nvSpPr>
              <p:spPr>
                <a:xfrm>
                  <a:off x="899025" y="1514959"/>
                  <a:ext cx="646332" cy="646332"/>
                </a:xfrm>
                <a:prstGeom prst="ellipse">
                  <a:avLst/>
                </a:prstGeom>
                <a:solidFill>
                  <a:schemeClr val="bg1"/>
                </a:solidFill>
                <a:ln w="57150">
                  <a:solidFill>
                    <a:srgbClr val="A002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Source Han Serif CN Bold" panose="02020400000000000000" charset="-122"/>
                    <a:ea typeface="Source Han Serif CN Bold" panose="02020400000000000000" charset="-122"/>
                  </a:endParaRPr>
                </a:p>
              </p:txBody>
            </p:sp>
          </p:grpSp>
          <p:sp>
            <p:nvSpPr>
              <p:cNvPr id="35" name="文本框 34"/>
              <p:cNvSpPr txBox="1"/>
              <p:nvPr/>
            </p:nvSpPr>
            <p:spPr>
              <a:xfrm>
                <a:off x="841828" y="1638070"/>
                <a:ext cx="760725"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rPr>
                  <a:t>03</a:t>
                </a:r>
                <a:endParaRPr kumimoji="0" lang="en-US" altLang="zh-CN" sz="2000" b="1" i="0" u="none" strike="noStrike" kern="1200" cap="none" spc="0" normalizeH="0" baseline="0" noProof="0">
                  <a:ln>
                    <a:noFill/>
                  </a:ln>
                  <a:solidFill>
                    <a:srgbClr val="A00201"/>
                  </a:solidFill>
                  <a:effectLst/>
                  <a:uLnTx/>
                  <a:uFillTx/>
                  <a:latin typeface="Source Han Serif CN Bold" panose="02020400000000000000" charset="-122"/>
                  <a:ea typeface="Source Han Serif CN Bold" panose="02020400000000000000" charset="-122"/>
                  <a:cs typeface="+mn-ea"/>
                  <a:sym typeface="+mn-lt"/>
                </a:endParaRPr>
              </a:p>
            </p:txBody>
          </p:sp>
        </p:grpSp>
        <p:sp>
          <p:nvSpPr>
            <p:cNvPr id="36" name="文本框 35"/>
            <p:cNvSpPr txBox="1"/>
            <p:nvPr/>
          </p:nvSpPr>
          <p:spPr>
            <a:xfrm>
              <a:off x="1687205" y="1675138"/>
              <a:ext cx="2023256" cy="368300"/>
            </a:xfrm>
            <a:prstGeom prst="rect">
              <a:avLst/>
            </a:prstGeom>
            <a:noFill/>
          </p:spPr>
          <p:txBody>
            <a:bodyPr wrap="square">
              <a:spAutoFit/>
            </a:bodyPr>
            <a:lstStyle/>
            <a:p>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2002</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11</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22</a:t>
              </a:r>
              <a:r>
                <a:rPr kumimoji="0" lang="zh-CN" altLang="en-US" sz="1800" b="1" i="0" u="none" strike="noStrike" kern="1200" cap="none" spc="0" normalizeH="0" baseline="0" noProof="0">
                  <a:ln>
                    <a:noFill/>
                  </a:ln>
                  <a:solidFill>
                    <a:srgbClr val="A0020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lang="zh-CN" altLang="en-US" b="1">
                <a:solidFill>
                  <a:srgbClr val="A0020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2596219" y="373313"/>
            <a:ext cx="6999562" cy="706755"/>
          </a:xfrm>
          <a:prstGeom prst="rect">
            <a:avLst/>
          </a:prstGeom>
          <a:noFill/>
        </p:spPr>
        <p:txBody>
          <a:bodyPr wrap="square">
            <a:spAutoFit/>
          </a:bodyPr>
          <a:lstStyle/>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关于世界志愿者日</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pic>
        <p:nvPicPr>
          <p:cNvPr id="62" name="图片 61"/>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rot="16200000">
            <a:off x="7421593" y="818950"/>
            <a:ext cx="6565267" cy="49273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1"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2"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500"/>
                            </p:stCondLst>
                            <p:childTnLst>
                              <p:par>
                                <p:cTn id="40" presetID="2" presetClass="entr" presetSubtype="4" fill="hold" nodeType="afterEffect">
                                  <p:stCondLst>
                                    <p:cond delay="50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500" fill="hold"/>
                                        <p:tgtEl>
                                          <p:spTgt spid="62"/>
                                        </p:tgtEl>
                                        <p:attrNameLst>
                                          <p:attrName>ppt_x</p:attrName>
                                        </p:attrNameLst>
                                      </p:cBhvr>
                                      <p:tavLst>
                                        <p:tav tm="0">
                                          <p:val>
                                            <p:strVal val="#ppt_x"/>
                                          </p:val>
                                        </p:tav>
                                        <p:tav tm="100000">
                                          <p:val>
                                            <p:strVal val="#ppt_x"/>
                                          </p:val>
                                        </p:tav>
                                      </p:tavLst>
                                    </p:anim>
                                    <p:anim calcmode="lin" valueType="num">
                                      <p:cBhvr additive="base">
                                        <p:cTn id="43"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3" grpId="1"/>
      <p:bldP spid="24"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53"/>
          <p:cNvSpPr txBox="1"/>
          <p:nvPr/>
        </p:nvSpPr>
        <p:spPr>
          <a:xfrm>
            <a:off x="7732422" y="2768600"/>
            <a:ext cx="2934042" cy="460375"/>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rPr>
              <a:t>活动的确立</a:t>
            </a:r>
            <a:endPar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TextBox 54"/>
          <p:cNvSpPr txBox="1"/>
          <p:nvPr/>
        </p:nvSpPr>
        <p:spPr>
          <a:xfrm>
            <a:off x="6096000" y="3760470"/>
            <a:ext cx="5288280" cy="224853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纪念志愿人员国际年十周年的目标是巩固过去十年已经取得的成就和 保持由志愿人员国际年创造的发展势头。联合国志愿人员组织被指定为十周年纪念活动的协调机构，并将于</a:t>
            </a:r>
            <a:r>
              <a:rPr kumimoji="0" lang="en-US"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2010 </a:t>
            </a:r>
            <a:r>
              <a:rPr kumimoji="0" lang="zh-CN" altLang="en-US"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 </a:t>
            </a:r>
            <a:r>
              <a:rPr kumimoji="0" lang="en-US"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 </a:t>
            </a:r>
            <a:r>
              <a:rPr kumimoji="0" lang="zh-CN" altLang="en-US"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5 </a:t>
            </a:r>
            <a:r>
              <a:rPr kumimoji="0" lang="zh-CN" altLang="en-US"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日将正式开展活动</a:t>
            </a:r>
            <a:endParaRPr kumimoji="0" lang="zh-CN" altLang="en-US"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矩形 4"/>
          <p:cNvSpPr/>
          <p:nvPr/>
        </p:nvSpPr>
        <p:spPr>
          <a:xfrm flipV="1">
            <a:off x="7626634" y="2623644"/>
            <a:ext cx="2934041" cy="61048"/>
          </a:xfrm>
          <a:prstGeom prst="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solidFill>
              <a:effectLst/>
              <a:uLnTx/>
              <a:uFillTx/>
              <a:latin typeface="Source Han Serif CN Bold" panose="02020400000000000000" charset="-122"/>
              <a:ea typeface="Source Han Serif CN Bold" panose="02020400000000000000" charset="-122"/>
              <a:cs typeface="+mn-ea"/>
              <a:sym typeface="+mn-lt"/>
            </a:endParaRPr>
          </a:p>
        </p:txBody>
      </p:sp>
      <p:sp>
        <p:nvSpPr>
          <p:cNvPr id="13" name="文本框 12"/>
          <p:cNvSpPr txBox="1"/>
          <p:nvPr/>
        </p:nvSpPr>
        <p:spPr>
          <a:xfrm>
            <a:off x="6756400" y="1954530"/>
            <a:ext cx="4254500" cy="460375"/>
          </a:xfrm>
          <a:prstGeom prst="rect">
            <a:avLst/>
          </a:prstGeom>
          <a:noFill/>
        </p:spPr>
        <p:txBody>
          <a:bodyPr wrap="square">
            <a:spAutoFit/>
          </a:bodyPr>
          <a:lstStyle/>
          <a:p>
            <a:r>
              <a:rPr kumimoji="0" lang="en-US" altLang="zh-CN"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2010 </a:t>
            </a:r>
            <a:r>
              <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 </a:t>
            </a:r>
            <a:r>
              <a:rPr kumimoji="0" lang="en-US" altLang="zh-CN"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 </a:t>
            </a:r>
            <a:r>
              <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5 </a:t>
            </a:r>
            <a:r>
              <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2400" b="1"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53" name="图片 52"/>
          <p:cNvPicPr>
            <a:picLocks noChangeAspect="1"/>
          </p:cNvPicPr>
          <p:nvPr/>
        </p:nvPicPr>
        <p:blipFill>
          <a:blip r:embed="rId1"/>
          <a:srcRect l="65020" t="17390" r="8206" b="56437"/>
          <a:stretch>
            <a:fillRect/>
          </a:stretch>
        </p:blipFill>
        <p:spPr>
          <a:xfrm>
            <a:off x="1360170" y="1659890"/>
            <a:ext cx="3618230" cy="3537585"/>
          </a:xfrm>
          <a:prstGeom prst="ellipse">
            <a:avLst/>
          </a:prstGeom>
        </p:spPr>
      </p:pic>
      <p:sp>
        <p:nvSpPr>
          <p:cNvPr id="4" name="文本框 3"/>
          <p:cNvSpPr txBox="1"/>
          <p:nvPr/>
        </p:nvSpPr>
        <p:spPr>
          <a:xfrm>
            <a:off x="2596219" y="373313"/>
            <a:ext cx="6999562" cy="706755"/>
          </a:xfrm>
          <a:prstGeom prst="rect">
            <a:avLst/>
          </a:prstGeom>
          <a:noFill/>
        </p:spPr>
        <p:txBody>
          <a:bodyPr wrap="square">
            <a:spAutoFit/>
          </a:bodyPr>
          <a:lstStyle/>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关于世界志愿者日</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3"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2"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1"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1"/>
      <p:bldP spid="5" grpId="2" bldLvl="0" animBg="1"/>
      <p:bldP spid="13" grpId="3"/>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关于志愿服务</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6" name="文本框 105"/>
          <p:cNvSpPr txBox="1"/>
          <p:nvPr/>
        </p:nvSpPr>
        <p:spPr>
          <a:xfrm>
            <a:off x="1628775" y="1416368"/>
            <a:ext cx="5080000" cy="3046095"/>
          </a:xfrm>
          <a:prstGeom prst="rect">
            <a:avLst/>
          </a:prstGeom>
          <a:noFill/>
          <a:ln w="9525">
            <a:noFill/>
          </a:ln>
        </p:spPr>
        <p:txBody>
          <a:bodyPr>
            <a:spAutoFit/>
          </a:bodyPr>
          <a:p>
            <a:pPr indent="355600" fontAlgn="auto">
              <a:lnSpc>
                <a:spcPct val="200000"/>
              </a:lnSpc>
            </a:pPr>
            <a:r>
              <a:rPr lang="zh-CN" sz="2400" b="0">
                <a:latin typeface="微软雅黑" panose="020B0503020204020204" pitchFamily="34" charset="-122"/>
                <a:ea typeface="微软雅黑" panose="020B0503020204020204" pitchFamily="34" charset="-122"/>
              </a:rPr>
              <a:t>（一）志愿服务</a:t>
            </a:r>
            <a:r>
              <a:rPr lang="zh-CN" sz="1800" b="0">
                <a:ea typeface="宋体" panose="02010600030101010101" pitchFamily="2" charset="-122"/>
              </a:rPr>
              <a:t></a:t>
            </a:r>
            <a:r>
              <a:rPr lang="zh-CN" sz="1800" b="0">
                <a:latin typeface="微软雅黑" panose="020B0503020204020204" pitchFamily="34" charset="-122"/>
                <a:ea typeface="微软雅黑" panose="020B0503020204020204" pitchFamily="34" charset="-122"/>
              </a:rPr>
              <a:t>志愿服务顾名思义，泛指不收取任何经济上的报酬，贡献时间、精力、财物、劳动、知识和各种技能等，自愿帮助他人解决困难或服务社会的行为方式。</a:t>
            </a:r>
            <a:endParaRPr lang="zh-CN" altLang="en-US" sz="1800" b="0">
              <a:latin typeface="微软雅黑" panose="020B0503020204020204" pitchFamily="34" charset="-122"/>
              <a:ea typeface="微软雅黑" panose="020B0503020204020204" pitchFamily="34" charset="-122"/>
            </a:endParaRPr>
          </a:p>
        </p:txBody>
      </p:sp>
      <p:pic>
        <p:nvPicPr>
          <p:cNvPr id="2" name="图片 1"/>
          <p:cNvPicPr/>
          <p:nvPr/>
        </p:nvPicPr>
        <p:blipFill>
          <a:blip r:embed="rId2"/>
          <a:stretch>
            <a:fillRect/>
          </a:stretch>
        </p:blipFill>
        <p:spPr>
          <a:xfrm>
            <a:off x="8472170" y="833120"/>
            <a:ext cx="2761615" cy="2664460"/>
          </a:xfrm>
          <a:prstGeom prst="rect">
            <a:avLst/>
          </a:prstGeom>
          <a:noFill/>
          <a:ln w="9525">
            <a:noFill/>
          </a:ln>
        </p:spPr>
      </p:pic>
      <p:pic>
        <p:nvPicPr>
          <p:cNvPr id="107" name="图片 106"/>
          <p:cNvPicPr/>
          <p:nvPr/>
        </p:nvPicPr>
        <p:blipFill>
          <a:blip r:embed="rId3"/>
          <a:stretch>
            <a:fillRect/>
          </a:stretch>
        </p:blipFill>
        <p:spPr>
          <a:xfrm>
            <a:off x="7615555" y="3893820"/>
            <a:ext cx="2836545" cy="243903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Freeform 5"/>
          <p:cNvSpPr/>
          <p:nvPr>
            <p:custDataLst>
              <p:tags r:id="rId1"/>
            </p:custDataLst>
          </p:nvPr>
        </p:nvSpPr>
        <p:spPr bwMode="auto">
          <a:xfrm>
            <a:off x="4931208" y="2597319"/>
            <a:ext cx="1455376" cy="1681669"/>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nSpc>
                <a:spcPct val="12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4340" name="Freeform 6"/>
          <p:cNvSpPr/>
          <p:nvPr>
            <p:custDataLst>
              <p:tags r:id="rId2"/>
            </p:custDataLst>
          </p:nvPr>
        </p:nvSpPr>
        <p:spPr bwMode="auto">
          <a:xfrm>
            <a:off x="6516740" y="3011451"/>
            <a:ext cx="1307472" cy="1505664"/>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nSpc>
                <a:spcPct val="12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4344" name="Freeform 10"/>
          <p:cNvSpPr/>
          <p:nvPr>
            <p:custDataLst>
              <p:tags r:id="rId3"/>
            </p:custDataLst>
          </p:nvPr>
        </p:nvSpPr>
        <p:spPr bwMode="auto">
          <a:xfrm>
            <a:off x="4591029" y="4061570"/>
            <a:ext cx="1005748" cy="1159568"/>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0">
            <a:normAutofit/>
          </a:bodyPr>
          <a:lstStyle/>
          <a:p>
            <a:pPr>
              <a:lnSpc>
                <a:spcPct val="12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4351" name="Freeform 34"/>
          <p:cNvSpPr/>
          <p:nvPr>
            <p:custDataLst>
              <p:tags r:id="rId4"/>
            </p:custDataLst>
          </p:nvPr>
        </p:nvSpPr>
        <p:spPr bwMode="auto">
          <a:xfrm>
            <a:off x="4883741" y="2356018"/>
            <a:ext cx="819389" cy="241084"/>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chorCtr="0">
            <a:normAutofit fontScale="40000"/>
          </a:bodyPr>
          <a:lstStyle/>
          <a:p>
            <a:pPr>
              <a:lnSpc>
                <a:spcPct val="14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4355" name="Freeform 38"/>
          <p:cNvSpPr/>
          <p:nvPr>
            <p:custDataLst>
              <p:tags r:id="rId5"/>
            </p:custDataLst>
          </p:nvPr>
        </p:nvSpPr>
        <p:spPr bwMode="auto">
          <a:xfrm>
            <a:off x="4719705" y="4932724"/>
            <a:ext cx="1147736" cy="517664"/>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chor="ctr" anchorCtr="0">
            <a:normAutofit/>
          </a:bodyPr>
          <a:lstStyle/>
          <a:p>
            <a:pPr>
              <a:lnSpc>
                <a:spcPct val="12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4356" name="Freeform 39"/>
          <p:cNvSpPr/>
          <p:nvPr>
            <p:custDataLst>
              <p:tags r:id="rId6"/>
            </p:custDataLst>
          </p:nvPr>
        </p:nvSpPr>
        <p:spPr bwMode="auto">
          <a:xfrm>
            <a:off x="6223890" y="4144396"/>
            <a:ext cx="1344448" cy="897777"/>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chemeClr val="accent2"/>
            </a:solidFill>
            <a:round/>
          </a:ln>
          <a:extLst>
            <a:ext uri="{909E8E84-426E-40DD-AFC4-6F175D3DCCD1}">
              <a14:hiddenFill xmlns:a14="http://schemas.microsoft.com/office/drawing/2010/main">
                <a:solidFill>
                  <a:srgbClr val="FFFFFF"/>
                </a:solidFill>
              </a14:hiddenFill>
            </a:ext>
          </a:extLst>
        </p:spPr>
        <p:txBody>
          <a:bodyPr anchor="ctr" anchorCtr="0">
            <a:normAutofit/>
          </a:bodyPr>
          <a:lstStyle/>
          <a:p>
            <a:pPr>
              <a:lnSpc>
                <a:spcPct val="12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0" name="文本框 9"/>
          <p:cNvSpPr txBox="1"/>
          <p:nvPr>
            <p:custDataLst>
              <p:tags r:id="rId7"/>
            </p:custDataLst>
          </p:nvPr>
        </p:nvSpPr>
        <p:spPr>
          <a:xfrm>
            <a:off x="7473950" y="4703445"/>
            <a:ext cx="1313815" cy="746760"/>
          </a:xfrm>
          <a:prstGeom prst="rect">
            <a:avLst/>
          </a:prstGeom>
          <a:noFill/>
          <a:ln>
            <a:noFill/>
          </a:ln>
          <a:extLst>
            <a:ext uri="{909E8E84-426E-40DD-AFC4-6F175D3DCCD1}">
              <a14:hiddenFill xmlns:a14="http://schemas.microsoft.com/office/drawing/2010/main">
                <a:solidFill>
                  <a:srgbClr val="FFFFFF"/>
                </a:solidFill>
              </a14:hiddenFill>
            </a:ext>
          </a:extLst>
        </p:spPr>
        <p:txBody>
          <a:bodyPr lIns="90170" tIns="46990" rIns="90170" bIns="46990" anchor="ctr" anchorCtr="0">
            <a:normAutofit/>
          </a:bodyPr>
          <a:lstStyle>
            <a:defPPr>
              <a:defRPr lang="zh-CN"/>
            </a:defPPr>
            <a:lvl1pPr>
              <a:lnSpc>
                <a:spcPct val="120000"/>
              </a:lnSpc>
              <a:defRPr sz="2000" spc="100"/>
            </a:lvl1pPr>
          </a:lstStyle>
          <a:p>
            <a:pPr lvl="0" algn="r">
              <a:buClrTx/>
              <a:buSzTx/>
              <a:buFontTx/>
            </a:pP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进步</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1" name="文本框 10"/>
          <p:cNvSpPr txBox="1"/>
          <p:nvPr>
            <p:custDataLst>
              <p:tags r:id="rId8"/>
            </p:custDataLst>
          </p:nvPr>
        </p:nvSpPr>
        <p:spPr>
          <a:xfrm>
            <a:off x="1323827" y="5059889"/>
            <a:ext cx="3236142" cy="74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rmAutofit/>
          </a:bodyPr>
          <a:lstStyle>
            <a:defPPr>
              <a:defRPr lang="zh-CN"/>
            </a:defPPr>
            <a:lvl1pPr>
              <a:lnSpc>
                <a:spcPct val="120000"/>
              </a:lnSpc>
              <a:defRPr sz="2000" spc="100"/>
            </a:lvl1pPr>
          </a:lstStyle>
          <a:p>
            <a:pPr algn="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互助</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5" name="文本框 14"/>
          <p:cNvSpPr txBox="1"/>
          <p:nvPr>
            <p:custDataLst>
              <p:tags r:id="rId9"/>
            </p:custDataLst>
          </p:nvPr>
        </p:nvSpPr>
        <p:spPr>
          <a:xfrm>
            <a:off x="1323827" y="1986442"/>
            <a:ext cx="3236142" cy="74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nchorCtr="0">
            <a:normAutofit/>
          </a:bodyPr>
          <a:lstStyle>
            <a:defPPr>
              <a:defRPr lang="zh-CN"/>
            </a:defPPr>
            <a:lvl1pPr>
              <a:lnSpc>
                <a:spcPct val="120000"/>
              </a:lnSpc>
              <a:defRPr sz="2000" spc="100"/>
            </a:lvl1pPr>
          </a:lstStyle>
          <a:p>
            <a:pPr algn="r"/>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奉献</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pic>
        <p:nvPicPr>
          <p:cNvPr id="17" name="图形 16"/>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91271" y="4443178"/>
            <a:ext cx="502302" cy="502302"/>
          </a:xfrm>
          <a:prstGeom prst="rect">
            <a:avLst/>
          </a:prstGeom>
        </p:spPr>
      </p:pic>
      <p:pic>
        <p:nvPicPr>
          <p:cNvPr id="21" name="图形 20"/>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912639" y="3519139"/>
            <a:ext cx="561280" cy="561280"/>
          </a:xfrm>
          <a:prstGeom prst="rect">
            <a:avLst/>
          </a:prstGeom>
        </p:spPr>
      </p:pic>
      <p:pic>
        <p:nvPicPr>
          <p:cNvPr id="25" name="图形 24"/>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318405" y="3100620"/>
            <a:ext cx="680984" cy="680984"/>
          </a:xfrm>
          <a:prstGeom prst="rect">
            <a:avLst/>
          </a:prstGeom>
        </p:spPr>
      </p:pic>
      <p:sp>
        <p:nvSpPr>
          <p:cNvPr id="33" name="Freeform 34"/>
          <p:cNvSpPr/>
          <p:nvPr>
            <p:custDataLst>
              <p:tags r:id="rId19"/>
            </p:custDataLst>
          </p:nvPr>
        </p:nvSpPr>
        <p:spPr bwMode="auto">
          <a:xfrm rot="16200000">
            <a:off x="7164026" y="2699553"/>
            <a:ext cx="819389" cy="241084"/>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chorCtr="0">
            <a:normAutofit fontScale="40000"/>
          </a:bodyPr>
          <a:p>
            <a:pPr>
              <a:lnSpc>
                <a:spcPct val="140000"/>
              </a:lnSpc>
            </a:pPr>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34" name="文本框 33"/>
          <p:cNvSpPr txBox="1"/>
          <p:nvPr>
            <p:custDataLst>
              <p:tags r:id="rId20"/>
            </p:custDataLst>
          </p:nvPr>
        </p:nvSpPr>
        <p:spPr>
          <a:xfrm>
            <a:off x="2596219" y="373313"/>
            <a:ext cx="6999562" cy="706755"/>
          </a:xfrm>
          <a:prstGeom prst="rect">
            <a:avLst/>
          </a:prstGeom>
          <a:noFill/>
        </p:spPr>
        <p:txBody>
          <a:bodyPr wrap="square">
            <a:spAutoFit/>
          </a:bodyPr>
          <a:p>
            <a:pPr algn="ct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r>
              <a:rPr lang="zh-CN" altLang="en-US" sz="3200" spc="600">
                <a:solidFill>
                  <a:srgbClr val="D6030C"/>
                </a:solidFill>
                <a:latin typeface="微软雅黑" panose="020B0503020204020204" pitchFamily="34" charset="-122"/>
                <a:ea typeface="微软雅黑" panose="020B0503020204020204" pitchFamily="34" charset="-122"/>
                <a:cs typeface="汉仪雅酷黑 85W" panose="020B0904020202020204" charset="-122"/>
              </a:rPr>
              <a:t>关于志愿服务</a:t>
            </a:r>
            <a:r>
              <a:rPr lang="en-US" altLang="zh-CN" sz="4000" spc="600">
                <a:solidFill>
                  <a:srgbClr val="D6030C"/>
                </a:solidFill>
                <a:latin typeface="汉仪雅酷黑 85W" panose="020B0904020202020204" charset="-122"/>
                <a:ea typeface="汉仪雅酷黑 85W" panose="020B0904020202020204" charset="-122"/>
                <a:cs typeface="汉仪雅酷黑 85W" panose="020B0904020202020204" charset="-122"/>
              </a:rPr>
              <a:t>-</a:t>
            </a:r>
            <a:endParaRPr lang="zh-CN" altLang="en-US" sz="4000" spc="600">
              <a:solidFill>
                <a:srgbClr val="D6030C"/>
              </a:solidFill>
              <a:latin typeface="汉仪雅酷黑 85W" panose="020B0904020202020204" charset="-122"/>
              <a:ea typeface="汉仪雅酷黑 85W" panose="020B0904020202020204" charset="-122"/>
              <a:cs typeface="汉仪雅酷黑 85W" panose="020B0904020202020204" charset="-122"/>
            </a:endParaRPr>
          </a:p>
        </p:txBody>
      </p:sp>
      <p:sp>
        <p:nvSpPr>
          <p:cNvPr id="108" name="文本框 107"/>
          <p:cNvSpPr txBox="1"/>
          <p:nvPr>
            <p:custDataLst>
              <p:tags r:id="rId21"/>
            </p:custDataLst>
          </p:nvPr>
        </p:nvSpPr>
        <p:spPr>
          <a:xfrm>
            <a:off x="1401445" y="1203960"/>
            <a:ext cx="5080000" cy="460375"/>
          </a:xfrm>
          <a:prstGeom prst="rect">
            <a:avLst/>
          </a:prstGeom>
          <a:noFill/>
          <a:ln w="9525">
            <a:noFill/>
          </a:ln>
        </p:spPr>
        <p:txBody>
          <a:bodyPr>
            <a:spAutoFit/>
          </a:bodyPr>
          <a:p>
            <a:pPr indent="355600"/>
            <a:r>
              <a:rPr lang="zh-CN" sz="2400" b="0">
                <a:latin typeface="微软雅黑" panose="020B0503020204020204" pitchFamily="34" charset="-122"/>
                <a:ea typeface="微软雅黑" panose="020B0503020204020204" pitchFamily="34" charset="-122"/>
              </a:rPr>
              <a:t>（二）志愿精神</a:t>
            </a:r>
            <a:endParaRPr lang="zh-CN" sz="2400" b="0">
              <a:latin typeface="微软雅黑" panose="020B0503020204020204" pitchFamily="34" charset="-122"/>
              <a:ea typeface="微软雅黑" panose="020B0503020204020204" pitchFamily="34" charset="-122"/>
            </a:endParaRPr>
          </a:p>
        </p:txBody>
      </p:sp>
      <p:sp>
        <p:nvSpPr>
          <p:cNvPr id="35" name="文本框 34"/>
          <p:cNvSpPr txBox="1"/>
          <p:nvPr/>
        </p:nvSpPr>
        <p:spPr>
          <a:xfrm>
            <a:off x="7917815" y="2131060"/>
            <a:ext cx="1340485" cy="460375"/>
          </a:xfrm>
          <a:prstGeom prst="rect">
            <a:avLst/>
          </a:prstGeom>
          <a:noFill/>
          <a:ln w="9525">
            <a:noFill/>
          </a:ln>
        </p:spPr>
        <p:txBody>
          <a:bodyPr wrap="square">
            <a:spAutoFit/>
          </a:bodyPr>
          <a:p>
            <a:pPr indent="0"/>
            <a:r>
              <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rPr>
              <a:t>友爱</a:t>
            </a:r>
            <a:endParaRPr lang="zh-CN" altLang="en-US" sz="2400" b="1" spc="150">
              <a:solidFill>
                <a:srgbClr val="FF0000"/>
              </a:solidFill>
              <a:uFillTx/>
              <a:latin typeface="微软雅黑" panose="020B0503020204020204" pitchFamily="34" charset="-122"/>
              <a:ea typeface="微软雅黑" panose="020B0503020204020204" pitchFamily="34" charset="-122"/>
              <a:cs typeface="隶书" panose="02010509060101010101" pitchFamily="49" charset="-122"/>
            </a:endParaRPr>
          </a:p>
        </p:txBody>
      </p:sp>
      <p:sp>
        <p:nvSpPr>
          <p:cNvPr id="36" name="文本框 35"/>
          <p:cNvSpPr txBox="1"/>
          <p:nvPr/>
        </p:nvSpPr>
        <p:spPr>
          <a:xfrm>
            <a:off x="-2108200" y="2558415"/>
            <a:ext cx="4064000" cy="378460"/>
          </a:xfrm>
          <a:prstGeom prst="rect">
            <a:avLst/>
          </a:prstGeom>
          <a:noFill/>
        </p:spPr>
        <p:txBody>
          <a:bodyPr wrap="square" rtlCol="0">
            <a:spAutoFit/>
          </a:bodyPr>
          <a:p>
            <a:endParaRPr lang="zh-CN" altLang="en-US"/>
          </a:p>
        </p:txBody>
      </p:sp>
    </p:spTree>
  </p:cSld>
  <p:clrMapOvr>
    <a:masterClrMapping/>
  </p:clrMapOvr>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UNIT_TYPE" val="i"/>
  <p:tag name="KSO_WM_UNIT_INDEX" val="1"/>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8"/>
  <p:tag name="KSO_WM_UNIT_LAYERLEVEL" val="1"/>
  <p:tag name="KSO_WM_TAG_VERSION" val="1.0"/>
  <p:tag name="KSO_WM_UNIT_TYPE" val="i"/>
  <p:tag name="KSO_WM_UNIT_INDEX" val="8"/>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841_1"/>
  <p:tag name="KSO_WM_UNIT_ID" val="diagram20199441_2*m_i*841_1"/>
  <p:tag name="KSO_WM_TEMPLATE_CATEGORY" val="diagram"/>
  <p:tag name="KSO_WM_TEMPLATE_INDEX" val="20199441"/>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841_1_1"/>
  <p:tag name="KSO_WM_UNIT_ID" val="diagram20199441_2*m_h_i*841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841_1_1"/>
  <p:tag name="KSO_WM_UNIT_ID" val="diagram20199441_2*m_h_f*841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841_1_2"/>
  <p:tag name="KSO_WM_UNIT_ID" val="diagram20199441_2*m_h_i*841_1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841_2_1"/>
  <p:tag name="KSO_WM_UNIT_ID" val="diagram20199441_2*m_h_i*841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841_2_1"/>
  <p:tag name="KSO_WM_UNIT_ID" val="diagram20199441_2*m_h_f*841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841_2_2"/>
  <p:tag name="KSO_WM_UNIT_ID" val="diagram20199441_2*m_h_i*841_2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164_1*i*1"/>
  <p:tag name="KSO_WM_TEMPLATE_CATEGORY" val="diagram"/>
  <p:tag name="KSO_WM_TEMPLATE_INDEX" val="20212164"/>
  <p:tag name="KSO_WM_UNIT_LAYERLEVEL" val="1"/>
  <p:tag name="KSO_WM_TAG_VERSION" val="1.0"/>
  <p:tag name="KSO_WM_BEAUTIFY_FLAG" val=""/>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13"/>
  <p:tag name="KSO_WM_TEMPLATE_ASSEMBLE_GROUPID" val="60656f2f4054ed1e2fb80513"/>
  <p:tag name="WM_BEAUTIFY_ZORDER_FLAG_TAG" val="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164_1*i*4"/>
  <p:tag name="KSO_WM_TEMPLATE_CATEGORY" val="diagram"/>
  <p:tag name="KSO_WM_TEMPLATE_INDEX" val="20212164"/>
  <p:tag name="KSO_WM_UNIT_LAYERLEVEL" val="1"/>
  <p:tag name="KSO_WM_TAG_VERSION" val="1.0"/>
  <p:tag name="KSO_WM_BEAUTIFY_FLAG" val=""/>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b3243ce5bf44e82ae087d7aca909ef4&quot;,&quot;X&quot;:{&quot;Pos&quot;:1},&quot;Y&quot;:{&quot;Pos&quot;:1}},&quot;whChangeMode&quot;:0}"/>
  <p:tag name="KSO_WM_UNIT_DEC_AREA_ID" val="a824fc437a8e43838f008304c1a7745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13"/>
  <p:tag name="KSO_WM_TEMPLATE_ASSEMBLE_GROUPID" val="60656f2f4054ed1e2fb80513"/>
  <p:tag name="WM_BEAUTIFY_ZORDER_FLAG_TAG" val="7"/>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ISPRING_RESOURCE_PATHS_HASH_PRESENTER" val="1cfe325ac88af4cb1e315171a86c19382325f4f"/>
  <p:tag name="COMMONDATA" val="eyJoZGlkIjoiYTc2ZGZiNzZiNDVlOGViOWVmM2JhOTY0NGJkNjUyYzgifQ=="/>
  <p:tag name="KSO_WPP_MARK_KEY" val="19b2fd34-45a7-476c-8a2a-ffbc4147014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UNIT_TYPE" val="i"/>
  <p:tag name="KSO_WM_UNIT_INDEX" val="1"/>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TYPE" val="i"/>
  <p:tag name="KSO_WM_UNIT_INDEX" val="2"/>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4*f*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4*f*2"/>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titlestyle"/>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1_1"/>
  <p:tag name="KSO_WM_UNIT_ID" val="diagram20168406_2*l_h_i*731_1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2_1"/>
  <p:tag name="KSO_WM_UNIT_ID" val="diagram20168406_2*l_h_i*731_2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3_1"/>
  <p:tag name="KSO_WM_UNIT_ID" val="diagram20168406_2*l_h_i*731_3_1"/>
  <p:tag name="KSO_WM_TEMPLATE_CATEGORY" val="diagram"/>
  <p:tag name="KSO_WM_TEMPLATE_INDEX" val="2016840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1_2"/>
  <p:tag name="KSO_WM_UNIT_ID" val="diagram20168406_2*l_h_i*731_1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3_2"/>
  <p:tag name="KSO_WM_UNIT_ID" val="diagram20168406_2*l_h_i*731_3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2_2"/>
  <p:tag name="KSO_WM_UNIT_ID" val="diagram20168406_2*l_h_i*731_2_2"/>
  <p:tag name="KSO_WM_TEMPLATE_CATEGORY" val="diagram"/>
  <p:tag name="KSO_WM_TEMPLATE_INDEX" val="20168406"/>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731_2_1"/>
  <p:tag name="KSO_WM_UNIT_ID" val="diagram20168406_2*l_h_f*731_2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731_3_1"/>
  <p:tag name="KSO_WM_UNIT_ID" val="diagram20168406_2*l_h_f*731_3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731_1_1"/>
  <p:tag name="KSO_WM_UNIT_ID" val="diagram20168406_2*l_h_f*731_1_1"/>
  <p:tag name="KSO_WM_TEMPLATE_CATEGORY" val="diagram"/>
  <p:tag name="KSO_WM_TEMPLATE_INDEX" val="20168406"/>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731_3_1"/>
  <p:tag name="KSO_WM_UNIT_ID" val="diagram20168406_2*l_h_x*731_3_1"/>
  <p:tag name="KSO_WM_TEMPLATE_CATEGORY" val="diagram"/>
  <p:tag name="KSO_WM_TEMPLATE_INDEX" val="20168406"/>
  <p:tag name="KSO_WM_UNIT_LAYERLEVEL" val="1_1_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1.0"/>
  <p:tag name="KSO_WM_BEAUTIFY_FLAG" val="#wm#"/>
  <p:tag name="KSO_WM_UNIT_TYPE" val="i"/>
  <p:tag name="KSO_WM_UNIT_INDEX" val="4"/>
</p:tagLst>
</file>

<file path=ppt/tags/tag40.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731_2_1"/>
  <p:tag name="KSO_WM_UNIT_ID" val="diagram20168406_2*l_h_x*731_2_1"/>
  <p:tag name="KSO_WM_TEMPLATE_CATEGORY" val="diagram"/>
  <p:tag name="KSO_WM_TEMPLATE_INDEX" val="20168406"/>
  <p:tag name="KSO_WM_UNIT_LAYERLEVEL" val="1_1_1"/>
  <p:tag name="KSO_WM_TAG_VERSION" val="1.0"/>
  <p:tag name="KSO_WM_BEAUTIFY_FLAG" val="#wm#"/>
</p:tagLst>
</file>

<file path=ppt/tags/tag41.xml><?xml version="1.0" encoding="utf-8"?>
<p:tagLst xmlns:p="http://schemas.openxmlformats.org/presentationml/2006/main">
  <p:tag name="KSO_WM_UNIT_VALUE" val="203*203"/>
  <p:tag name="KSO_WM_UNIT_HIGHLIGHT" val="0"/>
  <p:tag name="KSO_WM_UNIT_COMPATIBLE" val="0"/>
  <p:tag name="KSO_WM_UNIT_DIAGRAM_ISNUMVISUAL" val="0"/>
  <p:tag name="KSO_WM_UNIT_DIAGRAM_ISREFERUNIT" val="0"/>
  <p:tag name="KSO_WM_DIAGRAM_GROUP_CODE" val="l1-1"/>
  <p:tag name="KSO_WM_UNIT_TYPE" val="l_h_x"/>
  <p:tag name="KSO_WM_UNIT_INDEX" val="731_1_1"/>
  <p:tag name="KSO_WM_UNIT_ID" val="diagram20168406_2*l_h_x*731_1_1"/>
  <p:tag name="KSO_WM_TEMPLATE_CATEGORY" val="diagram"/>
  <p:tag name="KSO_WM_TEMPLATE_INDEX" val="20168406"/>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31_1_2"/>
  <p:tag name="KSO_WM_UNIT_ID" val="diagram20168406_2*l_h_i*731_1_2"/>
  <p:tag name="KSO_WM_TEMPLATE_CATEGORY" val="diagram"/>
  <p:tag name="KSO_WM_TEMPLATE_INDEX" val="20168406"/>
  <p:tag name="KSO_WM_UNIT_LAYERLEVEL" val="1_1_1"/>
  <p:tag name="KSO_WM_TAG_VERSION" val="1.0"/>
  <p:tag name="KSO_WM_BEAUTIFY_FLAG" val=""/>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1_1"/>
  <p:tag name="KSO_WM_TEMPLATE_CATEGORY" val="diagram"/>
  <p:tag name="KSO_WM_TEMPLATE_INDEX" val="20214630"/>
  <p:tag name="KSO_WM_UNIT_LAYERLEVEL" val="1_1_1"/>
  <p:tag name="KSO_WM_TAG_VERSION" val="1.0"/>
  <p:tag name="KSO_WM_BEAUTIFY_FLAG" val="#wm#"/>
  <p:tag name="KSO_WM_DIAGRAM_GROUP_CODE" val="m1-1"/>
  <p:tag name="KSO_WM_UNIT_TYPE" val="m_h_i"/>
  <p:tag name="KSO_WM_UNIT_INDEX" val="156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1_2"/>
  <p:tag name="KSO_WM_TEMPLATE_CATEGORY" val="diagram"/>
  <p:tag name="KSO_WM_TEMPLATE_INDEX" val="20214630"/>
  <p:tag name="KSO_WM_UNIT_LAYERLEVEL" val="1_1_1"/>
  <p:tag name="KSO_WM_TAG_VERSION" val="1.0"/>
  <p:tag name="KSO_WM_BEAUTIFY_FLAG" val="#wm#"/>
  <p:tag name="KSO_WM_DIAGRAM_GROUP_CODE" val="m1-1"/>
  <p:tag name="KSO_WM_UNIT_SUBTYPE" val="d"/>
  <p:tag name="KSO_WM_UNIT_TYPE" val="m_h_i"/>
  <p:tag name="KSO_WM_UNIT_INDEX" val="156_1_2"/>
  <p:tag name="KSO_WM_UNIT_TEXT_FILL_FORE_SCHEMECOLOR_INDEX_BRIGHTNESS" val="0"/>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f*156_1_1"/>
  <p:tag name="KSO_WM_TEMPLATE_CATEGORY" val="diagram"/>
  <p:tag name="KSO_WM_TEMPLATE_INDEX" val="20214630"/>
  <p:tag name="KSO_WM_UNIT_LAYERLEVEL" val="1_1_1"/>
  <p:tag name="KSO_WM_TAG_VERSION" val="1.0"/>
  <p:tag name="KSO_WM_BEAUTIFY_FLAG" val="#wm#"/>
  <p:tag name="KSO_WM_UNIT_SUBTYPE" val="a"/>
  <p:tag name="KSO_WM_UNIT_NOCLEAR" val="0"/>
  <p:tag name="KSO_WM_DIAGRAM_GROUP_CODE" val="m1-1"/>
  <p:tag name="KSO_WM_UNIT_TYPE" val="m_h_f"/>
  <p:tag name="KSO_WM_UNIT_INDEX" val="156_1_1"/>
  <p:tag name="KSO_WM_UNIT_PRESET_TEXT" val="单击此处输入你的正文，文字是您思想的提炼"/>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3_1"/>
  <p:tag name="KSO_WM_TEMPLATE_CATEGORY" val="diagram"/>
  <p:tag name="KSO_WM_TEMPLATE_INDEX" val="20214630"/>
  <p:tag name="KSO_WM_UNIT_LAYERLEVEL" val="1_1_1"/>
  <p:tag name="KSO_WM_TAG_VERSION" val="1.0"/>
  <p:tag name="KSO_WM_BEAUTIFY_FLAG" val="#wm#"/>
  <p:tag name="KSO_WM_DIAGRAM_GROUP_CODE" val="m1-1"/>
  <p:tag name="KSO_WM_UNIT_TYPE" val="m_h_i"/>
  <p:tag name="KSO_WM_UNIT_INDEX" val="156_3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3_2"/>
  <p:tag name="KSO_WM_TEMPLATE_CATEGORY" val="diagram"/>
  <p:tag name="KSO_WM_TEMPLATE_INDEX" val="20214630"/>
  <p:tag name="KSO_WM_UNIT_LAYERLEVEL" val="1_1_1"/>
  <p:tag name="KSO_WM_TAG_VERSION" val="1.0"/>
  <p:tag name="KSO_WM_BEAUTIFY_FLAG" val="#wm#"/>
  <p:tag name="KSO_WM_DIAGRAM_GROUP_CODE" val="m1-1"/>
  <p:tag name="KSO_WM_UNIT_SUBTYPE" val="d"/>
  <p:tag name="KSO_WM_UNIT_TYPE" val="m_h_i"/>
  <p:tag name="KSO_WM_UNIT_INDEX" val="156_3_2"/>
  <p:tag name="KSO_WM_UNIT_TEXT_FILL_FORE_SCHEMECOLOR_INDEX_BRIGHTNESS" val="0"/>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1.0"/>
  <p:tag name="KSO_WM_BEAUTIFY_FLAG" val="#wm#"/>
  <p:tag name="KSO_WM_UNIT_TYPE" val="i"/>
  <p:tag name="KSO_WM_UNIT_INDEX" val="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f*156_3_1"/>
  <p:tag name="KSO_WM_TEMPLATE_CATEGORY" val="diagram"/>
  <p:tag name="KSO_WM_TEMPLATE_INDEX" val="20214630"/>
  <p:tag name="KSO_WM_UNIT_LAYERLEVEL" val="1_1_1"/>
  <p:tag name="KSO_WM_TAG_VERSION" val="1.0"/>
  <p:tag name="KSO_WM_BEAUTIFY_FLAG" val="#wm#"/>
  <p:tag name="KSO_WM_UNIT_SUBTYPE" val="a"/>
  <p:tag name="KSO_WM_UNIT_NOCLEAR" val="0"/>
  <p:tag name="KSO_WM_DIAGRAM_GROUP_CODE" val="m1-1"/>
  <p:tag name="KSO_WM_UNIT_TYPE" val="m_h_f"/>
  <p:tag name="KSO_WM_UNIT_INDEX" val="156_3_1"/>
  <p:tag name="KSO_WM_UNIT_PRESET_TEXT" val="单击此处输入你的正文，文字是您思想的提炼"/>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2_1"/>
  <p:tag name="KSO_WM_TEMPLATE_CATEGORY" val="diagram"/>
  <p:tag name="KSO_WM_TEMPLATE_INDEX" val="20214630"/>
  <p:tag name="KSO_WM_UNIT_LAYERLEVEL" val="1_1_1"/>
  <p:tag name="KSO_WM_TAG_VERSION" val="1.0"/>
  <p:tag name="KSO_WM_BEAUTIFY_FLAG" val="#wm#"/>
  <p:tag name="KSO_WM_DIAGRAM_GROUP_CODE" val="m1-1"/>
  <p:tag name="KSO_WM_UNIT_TYPE" val="m_h_i"/>
  <p:tag name="KSO_WM_UNIT_INDEX" val="156_2_1"/>
  <p:tag name="KSO_WM_UNIT_FILL_FORE_SCHEMECOLOR_INDEX_BRIGHTNESS" val="0"/>
  <p:tag name="KSO_WM_UNIT_FILL_FORE_SCHEMECOLOR_INDEX" val="14"/>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2_2"/>
  <p:tag name="KSO_WM_TEMPLATE_CATEGORY" val="diagram"/>
  <p:tag name="KSO_WM_TEMPLATE_INDEX" val="20214630"/>
  <p:tag name="KSO_WM_UNIT_LAYERLEVEL" val="1_1_1"/>
  <p:tag name="KSO_WM_TAG_VERSION" val="1.0"/>
  <p:tag name="KSO_WM_BEAUTIFY_FLAG" val="#wm#"/>
  <p:tag name="KSO_WM_DIAGRAM_GROUP_CODE" val="m1-1"/>
  <p:tag name="KSO_WM_UNIT_SUBTYPE" val="d"/>
  <p:tag name="KSO_WM_UNIT_TYPE" val="m_h_i"/>
  <p:tag name="KSO_WM_UNIT_INDEX" val="156_2_2"/>
  <p:tag name="KSO_WM_UNIT_TEXT_FILL_FORE_SCHEMECOLOR_INDEX_BRIGHTNESS" val="0"/>
  <p:tag name="KSO_WM_UNIT_TEXT_FILL_FORE_SCHEMECOLOR_INDEX" val="5"/>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f*156_2_1"/>
  <p:tag name="KSO_WM_TEMPLATE_CATEGORY" val="diagram"/>
  <p:tag name="KSO_WM_TEMPLATE_INDEX" val="20214630"/>
  <p:tag name="KSO_WM_UNIT_LAYERLEVEL" val="1_1_1"/>
  <p:tag name="KSO_WM_TAG_VERSION" val="1.0"/>
  <p:tag name="KSO_WM_BEAUTIFY_FLAG" val="#wm#"/>
  <p:tag name="KSO_WM_UNIT_SUBTYPE" val="a"/>
  <p:tag name="KSO_WM_UNIT_NOCLEAR" val="0"/>
  <p:tag name="KSO_WM_DIAGRAM_GROUP_CODE" val="m1-1"/>
  <p:tag name="KSO_WM_UNIT_TYPE" val="m_h_f"/>
  <p:tag name="KSO_WM_UNIT_INDEX" val="156_2_1"/>
  <p:tag name="KSO_WM_UNIT_PRESET_TEXT" val="单击此处输入你的正文，文字是您思想的提炼"/>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4_1"/>
  <p:tag name="KSO_WM_TEMPLATE_CATEGORY" val="diagram"/>
  <p:tag name="KSO_WM_TEMPLATE_INDEX" val="20214630"/>
  <p:tag name="KSO_WM_UNIT_LAYERLEVEL" val="1_1_1"/>
  <p:tag name="KSO_WM_TAG_VERSION" val="1.0"/>
  <p:tag name="KSO_WM_BEAUTIFY_FLAG" val="#wm#"/>
  <p:tag name="KSO_WM_DIAGRAM_GROUP_CODE" val="m1-1"/>
  <p:tag name="KSO_WM_UNIT_TYPE" val="m_h_i"/>
  <p:tag name="KSO_WM_UNIT_INDEX" val="156_4_1"/>
  <p:tag name="KSO_WM_UNIT_FILL_FORE_SCHEMECOLOR_INDEX_BRIGHTNESS" val="0"/>
  <p:tag name="KSO_WM_UNIT_FILL_FORE_SCHEMECOLOR_INDEX" val="14"/>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i*156_4_2"/>
  <p:tag name="KSO_WM_TEMPLATE_CATEGORY" val="diagram"/>
  <p:tag name="KSO_WM_TEMPLATE_INDEX" val="20214630"/>
  <p:tag name="KSO_WM_UNIT_LAYERLEVEL" val="1_1_1"/>
  <p:tag name="KSO_WM_TAG_VERSION" val="1.0"/>
  <p:tag name="KSO_WM_BEAUTIFY_FLAG" val="#wm#"/>
  <p:tag name="KSO_WM_DIAGRAM_GROUP_CODE" val="m1-1"/>
  <p:tag name="KSO_WM_UNIT_SUBTYPE" val="d"/>
  <p:tag name="KSO_WM_UNIT_TYPE" val="m_h_i"/>
  <p:tag name="KSO_WM_UNIT_INDEX" val="156_4_2"/>
  <p:tag name="KSO_WM_UNIT_TEXT_FILL_FORE_SCHEMECOLOR_INDEX_BRIGHTNESS" val="0"/>
  <p:tag name="KSO_WM_UNIT_TEXT_FILL_FORE_SCHEMECOLOR_INDEX" val="5"/>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630_3*m_h_f*156_4_1"/>
  <p:tag name="KSO_WM_TEMPLATE_CATEGORY" val="diagram"/>
  <p:tag name="KSO_WM_TEMPLATE_INDEX" val="20214630"/>
  <p:tag name="KSO_WM_UNIT_LAYERLEVEL" val="1_1_1"/>
  <p:tag name="KSO_WM_TAG_VERSION" val="1.0"/>
  <p:tag name="KSO_WM_BEAUTIFY_FLAG" val="#wm#"/>
  <p:tag name="KSO_WM_UNIT_SUBTYPE" val="a"/>
  <p:tag name="KSO_WM_UNIT_NOCLEAR" val="0"/>
  <p:tag name="KSO_WM_DIAGRAM_GROUP_CODE" val="m1-1"/>
  <p:tag name="KSO_WM_UNIT_TYPE" val="m_h_f"/>
  <p:tag name="KSO_WM_UNIT_INDEX" val="156_4_1"/>
  <p:tag name="KSO_WM_UNIT_PRESET_TEXT" val="单击此处输入你的正文，文字是您思想的提炼"/>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1.0"/>
  <p:tag name="KSO_WM_BEAUTIFY_FLAG" val="#wm#"/>
  <p:tag name="KSO_WM_UNIT_TYPE" val="i"/>
  <p:tag name="KSO_WM_UNIT_INDEX" val="6"/>
</p:tagLst>
</file>

<file path=ppt/tags/tag6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236_1_1"/>
  <p:tag name="KSO_WM_UNIT_ID" val="diagram20209365_2*l_h_a*236_1_1"/>
  <p:tag name="KSO_WM_TEMPLATE_CATEGORY" val="diagram"/>
  <p:tag name="KSO_WM_TEMPLATE_INDEX" val="20209365"/>
  <p:tag name="KSO_WM_UNIT_LAYERLEVEL" val="1_1_1"/>
  <p:tag name="KSO_WM_TAG_VERSION" val="1.0"/>
  <p:tag name="KSO_WM_BEAUTIFY_FLAG" val="#wm#"/>
  <p:tag name="KSO_WM_UNIT_PRESET_TEXT" val="点击添加小标题"/>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236_1_1"/>
  <p:tag name="KSO_WM_UNIT_ID" val="diagram20209365_2*l_h_i*236_1_1"/>
  <p:tag name="KSO_WM_TEMPLATE_CATEGORY" val="diagram"/>
  <p:tag name="KSO_WM_TEMPLATE_INDEX" val="20209365"/>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2"/>
  <p:tag name="KSO_WM_UNIT_ID" val="diagram20209365_2*l_h_i*236_1_2"/>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3"/>
  <p:tag name="KSO_WM_UNIT_ID" val="diagram20209365_2*l_h_i*236_1_3"/>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4"/>
  <p:tag name="KSO_WM_UNIT_ID" val="diagram20209365_2*l_h_i*236_1_4"/>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5"/>
  <p:tag name="KSO_WM_UNIT_ID" val="diagram20209365_2*l_h_i*236_1_5"/>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6"/>
  <p:tag name="KSO_WM_UNIT_ID" val="diagram20209365_2*l_h_i*236_1_6"/>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7"/>
  <p:tag name="KSO_WM_UNIT_ID" val="diagram20209365_2*l_h_i*236_1_7"/>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8"/>
  <p:tag name="KSO_WM_UNIT_ID" val="diagram20209365_2*l_h_i*236_1_8"/>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9"/>
  <p:tag name="KSO_WM_UNIT_ID" val="diagram20209365_2*l_h_i*236_1_9"/>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a*1"/>
  <p:tag name="KSO_WM_UNIT_LAYERLEVEL" val="1"/>
  <p:tag name="KSO_WM_TAG_VERSION" val="1.0"/>
  <p:tag name="KSO_WM_UNIT_ISCONTENTSTITLE" val="0"/>
  <p:tag name="KSO_WM_UNIT_ISNUMDGMTITLE" val="0"/>
  <p:tag name="KSO_WM_UNIT_PRESET_TEXT" val="添加章节标题"/>
  <p:tag name="KSO_WM_UNIT_NOCLEAR" val="0"/>
  <p:tag name="KSO_WM_UNIT_VALUE" val="14"/>
  <p:tag name="KSO_WM_UNIT_CONTENT_GROUP_TYPE" val="contentchip"/>
  <p:tag name="KSO_WM_UNIT_TYPE" val="a"/>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1_10"/>
  <p:tag name="KSO_WM_UNIT_ID" val="diagram20209365_2*l_h_i*236_1_10"/>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3_3"/>
  <p:tag name="KSO_WM_UNIT_ID" val="diagram20209365_2*l_h_i*236_3_3"/>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3_6"/>
  <p:tag name="KSO_WM_UNIT_ID" val="diagram20209365_2*l_h_i*236_3_6"/>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236_2_1"/>
  <p:tag name="KSO_WM_UNIT_ID" val="diagram20209365_2*l_h_a*236_2_1"/>
  <p:tag name="KSO_WM_TEMPLATE_CATEGORY" val="diagram"/>
  <p:tag name="KSO_WM_TEMPLATE_INDEX" val="20209365"/>
  <p:tag name="KSO_WM_UNIT_LAYERLEVEL" val="1_1_1"/>
  <p:tag name="KSO_WM_TAG_VERSION" val="1.0"/>
  <p:tag name="KSO_WM_BEAUTIFY_FLAG" val="#wm#"/>
  <p:tag name="KSO_WM_UNIT_PRESET_TEXT" val="点击添加小标题"/>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236_2_1"/>
  <p:tag name="KSO_WM_UNIT_ID" val="diagram20209365_2*l_h_i*236_2_1"/>
  <p:tag name="KSO_WM_TEMPLATE_CATEGORY" val="diagram"/>
  <p:tag name="KSO_WM_TEMPLATE_INDEX" val="20209365"/>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3"/>
  <p:tag name="KSO_WM_UNIT_ID" val="diagram20209365_2*l_h_i*236_2_3"/>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4"/>
  <p:tag name="KSO_WM_UNIT_ID" val="diagram20209365_2*l_h_i*236_2_4"/>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5"/>
  <p:tag name="KSO_WM_UNIT_ID" val="diagram20209365_2*l_h_i*236_2_5"/>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6"/>
  <p:tag name="KSO_WM_UNIT_ID" val="diagram20209365_2*l_h_i*236_2_6"/>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7"/>
  <p:tag name="KSO_WM_UNIT_ID" val="diagram20209365_2*l_h_i*236_2_7"/>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wm#"/>
  <p:tag name="KSO_WM_UNIT_HIGHLIGHT" val="0"/>
  <p:tag name="KSO_WM_UNIT_COMPATIBLE" val="1"/>
  <p:tag name="KSO_WM_UNIT_DIAGRAM_ISNUMVISUAL" val="0"/>
  <p:tag name="KSO_WM_UNIT_DIAGRAM_ISREFERUNIT" val="0"/>
  <p:tag name="KSO_WM_UNIT_ID" val="_3*e*1"/>
  <p:tag name="KSO_WM_UNIT_LAYERLEVEL" val="1"/>
  <p:tag name="KSO_WM_TAG_VERSION" val="1.0"/>
  <p:tag name="KSO_WM_UNIT_PRESET_TEXT" val="01"/>
  <p:tag name="KSO_WM_UNIT_NOCLEAR" val="0"/>
  <p:tag name="KSO_WM_UNIT_VALUE" val="4"/>
  <p:tag name="KSO_WM_UNIT_CONTENT_GROUP_TYPE" val="contentchip"/>
  <p:tag name="KSO_WM_UNIT_TYPE" val="e"/>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8"/>
  <p:tag name="KSO_WM_UNIT_ID" val="diagram20209365_2*l_h_i*236_2_8"/>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9"/>
  <p:tag name="KSO_WM_UNIT_ID" val="diagram20209365_2*l_h_i*236_2_9"/>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10"/>
  <p:tag name="KSO_WM_UNIT_ID" val="diagram20209365_2*l_h_i*236_2_10"/>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36_2_2"/>
  <p:tag name="KSO_WM_UNIT_ID" val="diagram20209365_2*l_h_i*236_2_2"/>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7"/>
  <p:tag name="KSO_WM_UNIT_LAYERLEVEL" val="1"/>
  <p:tag name="KSO_WM_TAG_VERSION" val="1.0"/>
  <p:tag name="KSO_WM_UNIT_TYPE" val="i"/>
  <p:tag name="KSO_WM_UNIT_INDEX" val="7"/>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2707</Words>
  <Application>WPS 演示</Application>
  <PresentationFormat>自定义</PresentationFormat>
  <Paragraphs>249</Paragraphs>
  <Slides>24</Slides>
  <Notes>20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微软雅黑</vt:lpstr>
      <vt:lpstr>Arial Unicode MS</vt:lpstr>
      <vt:lpstr>仿宋</vt:lpstr>
      <vt:lpstr>Wingdings</vt:lpstr>
      <vt:lpstr>字魂35号-经典雅黑</vt:lpstr>
      <vt:lpstr>黑体</vt:lpstr>
      <vt:lpstr>楷体</vt:lpstr>
      <vt:lpstr>Times New Roman</vt:lpstr>
      <vt:lpstr>Calibri</vt:lpstr>
      <vt:lpstr>隶书</vt:lpstr>
      <vt:lpstr>Kartika</vt:lpstr>
      <vt:lpstr>DejaVu Math TeX Gyre</vt:lpstr>
      <vt:lpstr>Arial Unicode MS</vt:lpstr>
      <vt:lpstr>Calibri Light</vt:lpstr>
      <vt:lpstr>阿里巴巴普惠体 B</vt:lpstr>
      <vt:lpstr>Source Han Serif CN Bold</vt:lpstr>
      <vt:lpstr>汉仪雅酷黑 85W</vt:lpstr>
      <vt:lpstr>汉仪君黑-45简</vt:lpstr>
      <vt:lpstr>Calibri</vt:lpstr>
      <vt:lpstr>汉仪尚巍手书W</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86138</cp:lastModifiedBy>
  <cp:revision>24</cp:revision>
  <dcterms:created xsi:type="dcterms:W3CDTF">2014-10-29T09:18:00Z</dcterms:created>
  <dcterms:modified xsi:type="dcterms:W3CDTF">2023-10-28T11:21:17Z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00B6C3F5F5E84733A427CEFD67199289_12</vt:lpwstr>
  </property>
  <property fmtid="{D5CDD505-2E9C-101B-9397-08002B2CF9AE}" pid="3" name="KSOProductBuildVer">
    <vt:lpwstr>2052-11.1.0.14309</vt:lpwstr>
  </property>
</Properties>
</file>